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4"/>
  </p:notesMasterIdLst>
  <p:sldIdLst>
    <p:sldId id="256" r:id="rId2"/>
    <p:sldId id="280" r:id="rId3"/>
    <p:sldId id="308" r:id="rId4"/>
    <p:sldId id="281" r:id="rId5"/>
    <p:sldId id="278" r:id="rId6"/>
    <p:sldId id="312" r:id="rId7"/>
    <p:sldId id="317" r:id="rId8"/>
    <p:sldId id="279" r:id="rId9"/>
    <p:sldId id="257" r:id="rId10"/>
    <p:sldId id="276" r:id="rId11"/>
    <p:sldId id="318" r:id="rId12"/>
    <p:sldId id="275" r:id="rId13"/>
    <p:sldId id="274" r:id="rId14"/>
    <p:sldId id="293" r:id="rId15"/>
    <p:sldId id="273" r:id="rId16"/>
    <p:sldId id="272" r:id="rId17"/>
    <p:sldId id="326" r:id="rId18"/>
    <p:sldId id="320" r:id="rId19"/>
    <p:sldId id="325" r:id="rId20"/>
    <p:sldId id="292" r:id="rId21"/>
    <p:sldId id="294" r:id="rId22"/>
    <p:sldId id="310" r:id="rId23"/>
    <p:sldId id="311" r:id="rId24"/>
    <p:sldId id="323" r:id="rId25"/>
    <p:sldId id="319" r:id="rId26"/>
    <p:sldId id="309" r:id="rId27"/>
    <p:sldId id="283" r:id="rId28"/>
    <p:sldId id="284" r:id="rId29"/>
    <p:sldId id="285" r:id="rId30"/>
    <p:sldId id="286" r:id="rId31"/>
    <p:sldId id="287" r:id="rId32"/>
    <p:sldId id="288" r:id="rId33"/>
    <p:sldId id="324" r:id="rId34"/>
    <p:sldId id="289" r:id="rId35"/>
    <p:sldId id="314" r:id="rId36"/>
    <p:sldId id="321" r:id="rId37"/>
    <p:sldId id="295" r:id="rId38"/>
    <p:sldId id="296" r:id="rId39"/>
    <p:sldId id="297" r:id="rId40"/>
    <p:sldId id="322" r:id="rId41"/>
    <p:sldId id="298" r:id="rId42"/>
    <p:sldId id="299" r:id="rId43"/>
    <p:sldId id="300" r:id="rId44"/>
    <p:sldId id="301" r:id="rId45"/>
    <p:sldId id="302" r:id="rId46"/>
    <p:sldId id="303" r:id="rId47"/>
    <p:sldId id="304" r:id="rId48"/>
    <p:sldId id="305" r:id="rId49"/>
    <p:sldId id="306" r:id="rId50"/>
    <p:sldId id="307" r:id="rId51"/>
    <p:sldId id="315" r:id="rId52"/>
    <p:sldId id="31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DFC35-572C-49B9-BF50-AAA88D33F754}" type="datetimeFigureOut">
              <a:rPr lang="en-US" smtClean="0"/>
              <a:t>10/9/2024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EAECF7-399A-41D5-B27E-207AA53DB89F}" type="slidenum">
              <a:rPr lang="en-US" smtClean="0"/>
              <a:t>‹#›</a:t>
            </a:fld>
            <a:endParaRPr lang="en-US"/>
          </a:p>
        </p:txBody>
      </p:sp>
    </p:spTree>
    <p:extLst>
      <p:ext uri="{BB962C8B-B14F-4D97-AF65-F5344CB8AC3E}">
        <p14:creationId xmlns:p14="http://schemas.microsoft.com/office/powerpoint/2010/main" val="2164921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EAECF7-399A-41D5-B27E-207AA53DB89F}" type="slidenum">
              <a:rPr lang="en-US" smtClean="0"/>
              <a:t>30</a:t>
            </a:fld>
            <a:endParaRPr lang="en-US"/>
          </a:p>
        </p:txBody>
      </p:sp>
    </p:spTree>
    <p:extLst>
      <p:ext uri="{BB962C8B-B14F-4D97-AF65-F5344CB8AC3E}">
        <p14:creationId xmlns:p14="http://schemas.microsoft.com/office/powerpoint/2010/main" val="899246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78E267BA-4B7A-43E9-83DC-08A3B51D348B}" type="datetimeFigureOut">
              <a:rPr lang="en-US" smtClean="0"/>
              <a:t>10/9/2024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E928D83-43E7-4584-BC2A-2F684662883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78E267BA-4B7A-43E9-83DC-08A3B51D348B}" type="datetimeFigureOut">
              <a:rPr lang="en-US" smtClean="0"/>
              <a:t>10/9/2024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E928D83-43E7-4584-BC2A-2F68466288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78E267BA-4B7A-43E9-83DC-08A3B51D348B}" type="datetimeFigureOut">
              <a:rPr lang="en-US" smtClean="0"/>
              <a:t>10/9/2024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E928D83-43E7-4584-BC2A-2F6846628833}"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78E267BA-4B7A-43E9-83DC-08A3B51D348B}" type="datetimeFigureOut">
              <a:rPr lang="en-US" smtClean="0"/>
              <a:t>10/9/2024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78E267BA-4B7A-43E9-83DC-08A3B51D348B}"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E928D83-43E7-4584-BC2A-2F6846628833}"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78E267BA-4B7A-43E9-83DC-08A3B51D348B}" type="datetimeFigureOut">
              <a:rPr lang="en-US" smtClean="0"/>
              <a:t>10/9/2024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8E267BA-4B7A-43E9-83DC-08A3B51D348B}" type="datetimeFigureOut">
              <a:rPr lang="en-US" smtClean="0"/>
              <a:t>10/9/2024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78E267BA-4B7A-43E9-83DC-08A3B51D348B}" type="datetimeFigureOut">
              <a:rPr lang="en-US" smtClean="0"/>
              <a:t>10/9/2024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78E267BA-4B7A-43E9-83DC-08A3B51D348B}"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E928D83-43E7-4584-BC2A-2F6846628833}"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E267BA-4B7A-43E9-83DC-08A3B51D348B}"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E267BA-4B7A-43E9-83DC-08A3B51D348B}"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28D83-43E7-4584-BC2A-2F68466288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8E267BA-4B7A-43E9-83DC-08A3B51D348B}" type="datetimeFigureOut">
              <a:rPr lang="en-US" smtClean="0"/>
              <a:t>10/9/2024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E928D83-43E7-4584-BC2A-2F6846628833}"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ip4.me/" TargetMode="External"/><Relationship Id="rId2" Type="http://schemas.openxmlformats.org/officeDocument/2006/relationships/hyperlink" Target="http://whatismyip.com/" TargetMode="External"/><Relationship Id="rId1" Type="http://schemas.openxmlformats.org/officeDocument/2006/relationships/slideLayout" Target="../slideLayouts/slideLayout2.xml"/><Relationship Id="rId5" Type="http://schemas.openxmlformats.org/officeDocument/2006/relationships/hyperlink" Target="https://ipinfo.info/html/ip_checker.php" TargetMode="External"/><Relationship Id="rId4" Type="http://schemas.openxmlformats.org/officeDocument/2006/relationships/hyperlink" Target="https://2ip.ru/"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site24x7.com/ping-test.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submarinecablemap.com/" TargetMode="External"/><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blackseacable.com/"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www.geobazari.com/2012/07/25/computer-viruses/"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avast.com/" TargetMode="External"/><Relationship Id="rId2" Type="http://schemas.openxmlformats.org/officeDocument/2006/relationships/hyperlink" Target="http://www.eset.com/" TargetMode="External"/><Relationship Id="rId1" Type="http://schemas.openxmlformats.org/officeDocument/2006/relationships/slideLayout" Target="../slideLayouts/slideLayout7.xml"/><Relationship Id="rId5" Type="http://schemas.openxmlformats.org/officeDocument/2006/relationships/hyperlink" Target="http://www.kaspersky.com/" TargetMode="External"/><Relationship Id="rId4" Type="http://schemas.openxmlformats.org/officeDocument/2006/relationships/hyperlink" Target="http://www.free-av.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57200"/>
            <a:ext cx="8458200" cy="1222375"/>
          </a:xfrm>
        </p:spPr>
        <p:txBody>
          <a:bodyPr>
            <a:normAutofit fontScale="90000"/>
          </a:bodyPr>
          <a:lstStyle/>
          <a:p>
            <a:pPr algn="ctr"/>
            <a:r>
              <a:rPr lang="ka-GE" b="1" dirty="0">
                <a:ln w="19050">
                  <a:solidFill>
                    <a:srgbClr val="C00000"/>
                  </a:solidFill>
                </a:ln>
                <a:solidFill>
                  <a:srgbClr val="00B0F0"/>
                </a:solidFill>
              </a:rPr>
              <a:t>თემა </a:t>
            </a:r>
            <a:r>
              <a:rPr lang="en-US" b="1">
                <a:ln w="19050">
                  <a:solidFill>
                    <a:srgbClr val="C00000"/>
                  </a:solidFill>
                </a:ln>
                <a:solidFill>
                  <a:srgbClr val="00B0F0"/>
                </a:solidFill>
              </a:rPr>
              <a:t>3</a:t>
            </a:r>
            <a:r>
              <a:rPr lang="ka-GE" b="1">
                <a:ln w="19050">
                  <a:solidFill>
                    <a:srgbClr val="C00000"/>
                  </a:solidFill>
                </a:ln>
                <a:solidFill>
                  <a:srgbClr val="00B0F0"/>
                </a:solidFill>
              </a:rPr>
              <a:t>.  </a:t>
            </a:r>
            <a:r>
              <a:rPr lang="ka-GE" b="1" dirty="0">
                <a:ln w="19050">
                  <a:solidFill>
                    <a:srgbClr val="C00000"/>
                  </a:solidFill>
                </a:ln>
                <a:solidFill>
                  <a:srgbClr val="00B0F0"/>
                </a:solidFill>
              </a:rPr>
              <a:t/>
            </a:r>
            <a:br>
              <a:rPr lang="ka-GE" b="1" dirty="0">
                <a:ln w="19050">
                  <a:solidFill>
                    <a:srgbClr val="C00000"/>
                  </a:solidFill>
                </a:ln>
                <a:solidFill>
                  <a:srgbClr val="00B0F0"/>
                </a:solidFill>
              </a:rPr>
            </a:br>
            <a:r>
              <a:rPr lang="ka-GE" b="1" dirty="0">
                <a:ln w="19050">
                  <a:solidFill>
                    <a:srgbClr val="C00000"/>
                  </a:solidFill>
                </a:ln>
                <a:solidFill>
                  <a:srgbClr val="00B0F0"/>
                </a:solidFill>
              </a:rPr>
              <a:t>ინტერნეტი. ვირუსები და მათთან  ბრძოლა</a:t>
            </a:r>
            <a:endParaRPr lang="en-US" b="1" dirty="0">
              <a:ln w="19050">
                <a:solidFill>
                  <a:srgbClr val="C00000"/>
                </a:solidFill>
              </a:ln>
              <a:solidFill>
                <a:srgbClr val="00B0F0"/>
              </a:solidFill>
            </a:endParaRPr>
          </a:p>
        </p:txBody>
      </p:sp>
      <p:pic>
        <p:nvPicPr>
          <p:cNvPr id="3" name="Picture 2">
            <a:extLst>
              <a:ext uri="{FF2B5EF4-FFF2-40B4-BE49-F238E27FC236}">
                <a16:creationId xmlns:a16="http://schemas.microsoft.com/office/drawing/2014/main" id="{11EEF089-AB96-4888-85EB-08D02B01AFD6}"/>
              </a:ext>
            </a:extLst>
          </p:cNvPr>
          <p:cNvPicPr>
            <a:picLocks noChangeAspect="1"/>
          </p:cNvPicPr>
          <p:nvPr/>
        </p:nvPicPr>
        <p:blipFill>
          <a:blip r:embed="rId2"/>
          <a:stretch>
            <a:fillRect/>
          </a:stretch>
        </p:blipFill>
        <p:spPr>
          <a:xfrm>
            <a:off x="1066800" y="2133600"/>
            <a:ext cx="7086600" cy="4019550"/>
          </a:xfrm>
          <a:prstGeom prst="roundRect">
            <a:avLst>
              <a:gd name="adj" fmla="val 16667"/>
            </a:avLst>
          </a:prstGeom>
          <a:ln w="38100" cmpd="tri">
            <a:solidFill>
              <a:srgbClr val="C000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787959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68D34F-80DC-4F13-85FA-E7BDE84D0531}"/>
              </a:ext>
            </a:extLst>
          </p:cNvPr>
          <p:cNvSpPr txBox="1"/>
          <p:nvPr/>
        </p:nvSpPr>
        <p:spPr>
          <a:xfrm>
            <a:off x="609600" y="381000"/>
            <a:ext cx="7924800" cy="6129883"/>
          </a:xfrm>
          <a:prstGeom prst="rect">
            <a:avLst/>
          </a:prstGeom>
          <a:noFill/>
        </p:spPr>
        <p:txBody>
          <a:bodyPr wrap="square" rtlCol="0">
            <a:spAutoFit/>
          </a:bodyPr>
          <a:lstStyle/>
          <a:p>
            <a:pPr algn="just">
              <a:lnSpc>
                <a:spcPct val="120000"/>
              </a:lnSpc>
              <a:spcAft>
                <a:spcPts val="450"/>
              </a:spcAft>
            </a:pPr>
            <a:r>
              <a:rPr lang="en-US" sz="2000" b="1" dirty="0" err="1">
                <a:solidFill>
                  <a:srgbClr val="FF0000"/>
                </a:solidFill>
                <a:latin typeface="Sylfaen" panose="010A0502050306030303" pitchFamily="18" charset="0"/>
                <a:ea typeface="Times New Roman" panose="02020603050405020304" pitchFamily="18" charset="0"/>
                <a:cs typeface="Times New Roman" panose="02020603050405020304" pitchFamily="18" charset="0"/>
              </a:rPr>
              <a:t>ინტერნეტი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rPr>
              <a:t>Internet</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არის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მსოფლიო-ქსელი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ერთმანეთზე</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მიერთებული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კომპიუტერების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საჯაროდ</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ხელმისაწვდომი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ინტერნეტს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ზოგჯერ</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ეძახიან</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უბრალოდ</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rPr>
              <a:t>The Net</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ანუ</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ქსელთა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სადაც</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მომხმარებლებს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თუ</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მათ</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აქვთ</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უფლებები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შეუძლიათ</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ნებისმიერი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კომპიუტერიდან</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მიიღონ</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ინფორმაცია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ინტერნეტი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აღნიშნავს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გლობალურ</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კომპიუტერულ</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რომელიც</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ეფუძნება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rPr>
              <a:t>IP</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პროტოკოლს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და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პაკეტთა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მარშრუტიზაციას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ინტერნეტი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ქმნის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გლობალურ</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საინფორმაციო</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სივრცეს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და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წარმოადგენს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მსოფლიო</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ქსელის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საფუძველს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a:t>
            </a:r>
            <a:endParaRPr lang="en-U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450"/>
              </a:spcAft>
            </a:pP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ვინ</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შექმნა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endParaRPr lang="en-U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450"/>
              </a:spcAft>
            </a:pP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ვები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როგორც</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ჩვენ</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მას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ვუწოდებთ</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გამოიგონა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FF0000"/>
                </a:solidFill>
                <a:latin typeface="Sylfaen" panose="010A0502050306030303" pitchFamily="18" charset="0"/>
                <a:ea typeface="Times New Roman" panose="02020603050405020304" pitchFamily="18" charset="0"/>
                <a:cs typeface="Times New Roman" panose="02020603050405020304" pitchFamily="18" charset="0"/>
              </a:rPr>
              <a:t>ტიმ</a:t>
            </a:r>
            <a:r>
              <a:rPr lang="en-US" sz="2000" b="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FF0000"/>
                </a:solidFill>
                <a:latin typeface="Sylfaen" panose="010A0502050306030303" pitchFamily="18" charset="0"/>
                <a:ea typeface="Times New Roman" panose="02020603050405020304" pitchFamily="18" charset="0"/>
                <a:cs typeface="Times New Roman" panose="02020603050405020304" pitchFamily="18" charset="0"/>
              </a:rPr>
              <a:t>ბერნეს-ლიმ</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რომელიც</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მუშაობდა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CERN-</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ლაბორატორიაში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ნამუშევარს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საფუძვლად</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ედო</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პოპულარული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თეორია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ჰიპერტექსტული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გზავნილის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rPr>
              <a:t>HTML</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შესახებ</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ნებისმიერ</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პერსონალურ</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კომპიუტერში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ჩატვირთულ</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Windows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გააჩნია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ჰიპერტექსტის</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მარტივი</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 </a:t>
            </a:r>
            <a:r>
              <a:rPr lang="en-US" sz="2000" b="1" dirty="0" err="1">
                <a:solidFill>
                  <a:srgbClr val="002060"/>
                </a:solidFill>
                <a:latin typeface="Sylfaen" panose="010A0502050306030303" pitchFamily="18" charset="0"/>
                <a:ea typeface="Times New Roman" panose="02020603050405020304" pitchFamily="18" charset="0"/>
                <a:cs typeface="Times New Roman" panose="02020603050405020304" pitchFamily="18" charset="0"/>
              </a:rPr>
              <a:t>ვერსია</a:t>
            </a:r>
            <a:r>
              <a:rPr lang="en-US" sz="2000" b="1" dirty="0">
                <a:solidFill>
                  <a:srgbClr val="002060"/>
                </a:solidFill>
                <a:latin typeface="Sylfaen" panose="010A0502050306030303" pitchFamily="18" charset="0"/>
                <a:ea typeface="Times New Roman" panose="02020603050405020304" pitchFamily="18" charset="0"/>
                <a:cs typeface="Times New Roman" panose="02020603050405020304" pitchFamily="18" charset="0"/>
              </a:rPr>
              <a:t>.</a:t>
            </a:r>
            <a:endParaRPr lang="en-US"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01493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C86B31-377E-4AE0-9F33-39B1935F9AF8}"/>
              </a:ext>
            </a:extLst>
          </p:cNvPr>
          <p:cNvSpPr/>
          <p:nvPr/>
        </p:nvSpPr>
        <p:spPr>
          <a:xfrm>
            <a:off x="1066800" y="4572000"/>
            <a:ext cx="6858000" cy="2130135"/>
          </a:xfrm>
          <a:prstGeom prst="rect">
            <a:avLst/>
          </a:prstGeom>
        </p:spPr>
        <p:txBody>
          <a:bodyPr wrap="square">
            <a:spAutoFit/>
          </a:bodyPr>
          <a:lstStyle/>
          <a:p>
            <a:pPr algn="just">
              <a:lnSpc>
                <a:spcPct val="150000"/>
              </a:lnSpc>
            </a:pPr>
            <a:r>
              <a:rPr lang="ka-GE" b="1" dirty="0">
                <a:solidFill>
                  <a:srgbClr val="002060"/>
                </a:solidFill>
                <a:latin typeface="BPG Ingiri"/>
                <a:cs typeface="Times New Roman" panose="02020603050405020304" pitchFamily="18" charset="0"/>
              </a:rPr>
              <a:t>2004 წელს ბრიტანეთში დასახელდა ყველაზე დიდებული ინგლისელი. ეს იყო </a:t>
            </a:r>
            <a:r>
              <a:rPr lang="ka-GE" b="1" dirty="0">
                <a:solidFill>
                  <a:srgbClr val="C00000"/>
                </a:solidFill>
                <a:latin typeface="BPG Ingiri"/>
                <a:cs typeface="Times New Roman" panose="02020603050405020304" pitchFamily="18" charset="0"/>
              </a:rPr>
              <a:t>ბერნეს</a:t>
            </a:r>
            <a:r>
              <a:rPr lang="en-US" b="1" dirty="0">
                <a:solidFill>
                  <a:srgbClr val="C00000"/>
                </a:solidFill>
                <a:latin typeface="BPG Ingiri"/>
                <a:cs typeface="Times New Roman" panose="02020603050405020304" pitchFamily="18" charset="0"/>
              </a:rPr>
              <a:t> </a:t>
            </a:r>
            <a:r>
              <a:rPr lang="ka-GE" b="1" dirty="0">
                <a:solidFill>
                  <a:srgbClr val="C00000"/>
                </a:solidFill>
                <a:latin typeface="BPG Ingiri"/>
                <a:cs typeface="Times New Roman" panose="02020603050405020304" pitchFamily="18" charset="0"/>
              </a:rPr>
              <a:t>ლი</a:t>
            </a:r>
            <a:r>
              <a:rPr lang="ka-GE" b="1" dirty="0">
                <a:solidFill>
                  <a:srgbClr val="002060"/>
                </a:solidFill>
                <a:latin typeface="BPG Ingiri"/>
                <a:cs typeface="Times New Roman" panose="02020603050405020304" pitchFamily="18" charset="0"/>
              </a:rPr>
              <a:t>, რომელმაც შექმნა “</a:t>
            </a:r>
            <a:r>
              <a:rPr lang="en-GB" b="1" dirty="0">
                <a:solidFill>
                  <a:srgbClr val="002060"/>
                </a:solidFill>
                <a:latin typeface="Times New Roman" panose="02020603050405020304" pitchFamily="18" charset="0"/>
                <a:cs typeface="Times New Roman" panose="02020603050405020304" pitchFamily="18" charset="0"/>
              </a:rPr>
              <a:t>World Wide Web” – </a:t>
            </a:r>
            <a:r>
              <a:rPr lang="ka-GE" b="1" dirty="0">
                <a:solidFill>
                  <a:srgbClr val="002060"/>
                </a:solidFill>
                <a:latin typeface="BPG Ingiri"/>
                <a:cs typeface="Times New Roman" panose="02020603050405020304" pitchFamily="18" charset="0"/>
              </a:rPr>
              <a:t>ი მსოფლიო ქსელი.</a:t>
            </a:r>
          </a:p>
          <a:p>
            <a:pPr algn="just">
              <a:lnSpc>
                <a:spcPct val="150000"/>
              </a:lnSpc>
            </a:pPr>
            <a:r>
              <a:rPr lang="ka-GE" b="1" dirty="0">
                <a:solidFill>
                  <a:srgbClr val="002060"/>
                </a:solidFill>
                <a:latin typeface="BPG Ingiri"/>
                <a:cs typeface="Times New Roman" panose="02020603050405020304" pitchFamily="18" charset="0"/>
              </a:rPr>
              <a:t>მალე ის გახდა ბრიტანეთის იმპერიის ორდენის მფლობელი, უფრო მარტივად რომ ავხსნა რაინდის წოდება მიიღო.</a:t>
            </a:r>
          </a:p>
        </p:txBody>
      </p:sp>
      <p:pic>
        <p:nvPicPr>
          <p:cNvPr id="2" name="Picture 1"/>
          <p:cNvPicPr>
            <a:picLocks noChangeAspect="1"/>
          </p:cNvPicPr>
          <p:nvPr/>
        </p:nvPicPr>
        <p:blipFill>
          <a:blip r:embed="rId2"/>
          <a:stretch>
            <a:fillRect/>
          </a:stretch>
        </p:blipFill>
        <p:spPr>
          <a:xfrm>
            <a:off x="2590800" y="304800"/>
            <a:ext cx="4114800" cy="4114800"/>
          </a:xfrm>
          <a:prstGeom prst="rect">
            <a:avLst/>
          </a:prstGeom>
        </p:spPr>
      </p:pic>
    </p:spTree>
    <p:extLst>
      <p:ext uri="{BB962C8B-B14F-4D97-AF65-F5344CB8AC3E}">
        <p14:creationId xmlns:p14="http://schemas.microsoft.com/office/powerpoint/2010/main" val="29169269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7E266F-06DD-4C12-B46D-D224DE9D7515}"/>
              </a:ext>
            </a:extLst>
          </p:cNvPr>
          <p:cNvSpPr>
            <a:spLocks noGrp="1"/>
          </p:cNvSpPr>
          <p:nvPr>
            <p:ph idx="1"/>
          </p:nvPr>
        </p:nvSpPr>
        <p:spPr>
          <a:xfrm>
            <a:off x="762000" y="609600"/>
            <a:ext cx="7696200" cy="5791200"/>
          </a:xfrm>
        </p:spPr>
        <p:txBody>
          <a:bodyPr>
            <a:normAutofit fontScale="40000" lnSpcReduction="20000"/>
          </a:bodyPr>
          <a:lstStyle/>
          <a:p>
            <a:pPr marL="0" indent="0" algn="just">
              <a:lnSpc>
                <a:spcPct val="140000"/>
              </a:lnSpc>
              <a:spcAft>
                <a:spcPts val="450"/>
              </a:spcAft>
              <a:buNone/>
            </a:pP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a:t>
            </a:r>
            <a:r>
              <a:rPr lang="en-US" sz="45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Internet Protocol </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ქსელთაშორისი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მარშრუტიზაცია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ქსელური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საფუძველი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TCP/IP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ოქმების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სტეკი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45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450"/>
              </a:spcAft>
              <a:buNone/>
            </a:pP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 </a:t>
            </a:r>
            <a:r>
              <a:rPr lang="en-US" sz="45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ოქმი</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(RFC 791)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ჰოსტიდან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მეორეზე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მონაცემთა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არასანდო</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პაკეტებად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დაყოფილად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გადასაცემად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ნიშნავს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დონეზე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მონაცემთა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დანიშნულებამდე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უცვლელად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მისვლის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გარანტია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არსებობს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პაკეტები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შეიძლება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თავდაპირველი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თანმიმდევრობით</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მივიდნენ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დაზიანდნენ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საერთოდ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დაიკარგონ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საიმედოობის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გარანტიას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იძლევა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ისეთი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სატრანსპორტო</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როგორიცაა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TCP</a:t>
            </a:r>
            <a:r>
              <a:rPr lang="en-US"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Transmission Control Protocol</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ტრანსპორტად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იყენებს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45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450"/>
              </a:spcAft>
              <a:buNone/>
            </a:pP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ინტერნეტში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მეოთხე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ვერსიის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ასევე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ცნობილია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როგორც</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IPv4</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ვერსიის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ოქმში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ქსელში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არსებულ</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ყოველ</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წერტილს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მიენიჭება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IP</a:t>
            </a:r>
            <a:r>
              <a:rPr lang="en-US"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ოთხი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ოქტეტისგან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შედგება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ამგვარად</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ქვექსელებში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ერთიანდებიან</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საერთო</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პირველი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ბიტებით</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პირველ</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ბიტებს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ასევე</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ეწოდება</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ქვექსელის</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ნიღაბი</a:t>
            </a:r>
            <a:r>
              <a:rPr lang="en-US" sz="4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45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842760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49982E1-870D-4336-A4F1-3D14836D6A77}"/>
              </a:ext>
            </a:extLst>
          </p:cNvPr>
          <p:cNvSpPr>
            <a:spLocks noGrp="1"/>
          </p:cNvSpPr>
          <p:nvPr>
            <p:ph idx="1"/>
          </p:nvPr>
        </p:nvSpPr>
        <p:spPr>
          <a:xfrm>
            <a:off x="647700" y="914400"/>
            <a:ext cx="7848600" cy="6019800"/>
          </a:xfrm>
        </p:spPr>
        <p:txBody>
          <a:bodyPr>
            <a:normAutofit/>
          </a:bodyPr>
          <a:lstStyle/>
          <a:p>
            <a:pPr marL="0" indent="0" algn="just">
              <a:lnSpc>
                <a:spcPct val="120000"/>
              </a:lnSpc>
              <a:buNone/>
            </a:pPr>
            <a:r>
              <a:rPr lang="ka-GE" sz="2000" b="1" dirty="0">
                <a:solidFill>
                  <a:srgbClr val="002060"/>
                </a:solidFill>
                <a:cs typeface="Times New Roman" panose="02020603050405020304" pitchFamily="18" charset="0"/>
              </a:rPr>
              <a:t>კვანძს</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a:t>
            </a:r>
            <a:r>
              <a:rPr lang="en-US" sz="2000" b="1" dirty="0">
                <a:solidFill>
                  <a:srgbClr val="FF0000"/>
                </a:solidFill>
                <a:latin typeface="Times New Roman" panose="02020603050405020304" pitchFamily="18" charset="0"/>
                <a:cs typeface="Times New Roman" panose="02020603050405020304" pitchFamily="18" charset="0"/>
              </a:rPr>
              <a:t>Host</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ქსელში</a:t>
            </a:r>
            <a:r>
              <a:rPr lang="en-US" sz="2000" b="1" dirty="0">
                <a:solidFill>
                  <a:srgbClr val="002060"/>
                </a:solidFill>
                <a:cs typeface="Times New Roman" panose="02020603050405020304" pitchFamily="18" charset="0"/>
              </a:rPr>
              <a:t> </a:t>
            </a:r>
            <a:r>
              <a:rPr lang="ka-GE" sz="2000" b="1" dirty="0">
                <a:solidFill>
                  <a:srgbClr val="002060"/>
                </a:solidFill>
                <a:cs typeface="Times New Roman" panose="02020603050405020304" pitchFamily="18" charset="0"/>
              </a:rPr>
              <a:t>(მათ შორის ინტერნეტის ქსელში) იდენტიფიცირებისათვის უნდა ჰქონდეს შემდეგი ლოგიკური მისამართები: </a:t>
            </a:r>
            <a:endParaRPr lang="en-US" sz="2000" b="1" dirty="0">
              <a:solidFill>
                <a:srgbClr val="002060"/>
              </a:solidFill>
              <a:latin typeface="Times New Roman" panose="02020603050405020304" pitchFamily="18" charset="0"/>
              <a:cs typeface="Times New Roman" panose="02020603050405020304" pitchFamily="18" charset="0"/>
            </a:endParaRPr>
          </a:p>
          <a:p>
            <a:pPr marL="0" indent="0" algn="just">
              <a:lnSpc>
                <a:spcPct val="120000"/>
              </a:lnSpc>
              <a:buNone/>
            </a:pPr>
            <a:r>
              <a:rPr lang="en-US" sz="2000" b="1" dirty="0">
                <a:solidFill>
                  <a:srgbClr val="FF0000"/>
                </a:solidFill>
                <a:latin typeface="Times New Roman" panose="02020603050405020304" pitchFamily="18" charset="0"/>
                <a:cs typeface="Times New Roman" panose="02020603050405020304" pitchFamily="18" charset="0"/>
              </a:rPr>
              <a:t>IP address </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აი-პი მისამართი, უშუალოდ კვანძის უნიკალური მისამართი</a:t>
            </a:r>
            <a:r>
              <a:rPr lang="en-US" sz="2000" b="1" dirty="0">
                <a:solidFill>
                  <a:srgbClr val="002060"/>
                </a:solidFill>
                <a:cs typeface="Times New Roman" panose="02020603050405020304" pitchFamily="18" charset="0"/>
              </a:rPr>
              <a:t>;</a:t>
            </a:r>
            <a:endParaRPr lang="en-US" sz="2000" b="1" dirty="0">
              <a:solidFill>
                <a:srgbClr val="002060"/>
              </a:solidFill>
              <a:latin typeface="Times New Roman" panose="02020603050405020304" pitchFamily="18" charset="0"/>
              <a:cs typeface="Times New Roman" panose="02020603050405020304" pitchFamily="18" charset="0"/>
            </a:endParaRPr>
          </a:p>
          <a:p>
            <a:pPr marL="0" indent="0" algn="just">
              <a:lnSpc>
                <a:spcPct val="120000"/>
              </a:lnSpc>
              <a:buNone/>
            </a:pPr>
            <a:r>
              <a:rPr lang="en-US" sz="2000" b="1" dirty="0">
                <a:solidFill>
                  <a:srgbClr val="FF0000"/>
                </a:solidFill>
                <a:latin typeface="Times New Roman" panose="02020603050405020304" pitchFamily="18" charset="0"/>
                <a:cs typeface="Times New Roman" panose="02020603050405020304" pitchFamily="18" charset="0"/>
              </a:rPr>
              <a:t>Subnet mask </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ქვექსელის ნიღაბი, განსაზღვრავს ქსელის ზომას</a:t>
            </a:r>
            <a:r>
              <a:rPr lang="en-US" sz="2000" b="1" dirty="0">
                <a:solidFill>
                  <a:srgbClr val="002060"/>
                </a:solidFill>
                <a:cs typeface="Times New Roman" panose="02020603050405020304" pitchFamily="18" charset="0"/>
              </a:rPr>
              <a:t>;</a:t>
            </a:r>
            <a:endParaRPr lang="en-US" sz="2000" b="1" dirty="0">
              <a:solidFill>
                <a:srgbClr val="002060"/>
              </a:solidFill>
              <a:latin typeface="Times New Roman" panose="02020603050405020304" pitchFamily="18" charset="0"/>
              <a:cs typeface="Times New Roman" panose="02020603050405020304" pitchFamily="18" charset="0"/>
            </a:endParaRPr>
          </a:p>
          <a:p>
            <a:pPr marL="0" indent="0" algn="just">
              <a:lnSpc>
                <a:spcPct val="120000"/>
              </a:lnSpc>
              <a:buNone/>
            </a:pPr>
            <a:r>
              <a:rPr lang="en-US" sz="2000" b="1" dirty="0">
                <a:solidFill>
                  <a:srgbClr val="FF0000"/>
                </a:solidFill>
                <a:latin typeface="Times New Roman" panose="02020603050405020304" pitchFamily="18" charset="0"/>
                <a:cs typeface="Times New Roman" panose="02020603050405020304" pitchFamily="18" charset="0"/>
              </a:rPr>
              <a:t>Default Gateway </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შლუზი”</a:t>
            </a:r>
            <a:r>
              <a:rPr lang="en-US" sz="2000" b="1" dirty="0">
                <a:solidFill>
                  <a:srgbClr val="002060"/>
                </a:solidFill>
                <a:cs typeface="Times New Roman" panose="02020603050405020304" pitchFamily="18" charset="0"/>
              </a:rPr>
              <a:t> </a:t>
            </a:r>
            <a:r>
              <a:rPr lang="ka-GE" sz="2000" b="1" dirty="0">
                <a:solidFill>
                  <a:srgbClr val="002060"/>
                </a:solidFill>
                <a:cs typeface="Times New Roman" panose="02020603050405020304" pitchFamily="18" charset="0"/>
              </a:rPr>
              <a:t>(კარიბჭე სხვა ქსელებში), იმ მოწყობილობის მისამართი, რომელიც მოცემულ ქსელს</a:t>
            </a:r>
            <a:r>
              <a:rPr lang="en-US" sz="2000" b="1" dirty="0">
                <a:solidFill>
                  <a:srgbClr val="002060"/>
                </a:solidFill>
                <a:cs typeface="Times New Roman" panose="02020603050405020304" pitchFamily="18" charset="0"/>
              </a:rPr>
              <a:t> </a:t>
            </a:r>
            <a:r>
              <a:rPr lang="ka-GE" sz="2000" b="1" dirty="0">
                <a:solidFill>
                  <a:srgbClr val="002060"/>
                </a:solidFill>
                <a:cs typeface="Times New Roman" panose="02020603050405020304" pitchFamily="18" charset="0"/>
              </a:rPr>
              <a:t>(რომელშიც კონკრეტული კვანძია ჩართული) აკავშირებს სხვა ქსელებთან</a:t>
            </a:r>
            <a:r>
              <a:rPr lang="en-US" sz="2000" b="1" dirty="0">
                <a:solidFill>
                  <a:srgbClr val="002060"/>
                </a:solidFill>
                <a:cs typeface="Times New Roman" panose="02020603050405020304" pitchFamily="18" charset="0"/>
              </a:rPr>
              <a:t> </a:t>
            </a:r>
            <a:r>
              <a:rPr lang="ka-GE" sz="2000" b="1" dirty="0">
                <a:solidFill>
                  <a:srgbClr val="002060"/>
                </a:solidFill>
                <a:cs typeface="Times New Roman" panose="02020603050405020304" pitchFamily="18" charset="0"/>
              </a:rPr>
              <a:t>(ჩვეულებრივ ასეთი მოწყობილობაა მარშრუტიზატორი</a:t>
            </a:r>
            <a:r>
              <a:rPr lang="en-US" sz="2000" b="1" dirty="0">
                <a:solidFill>
                  <a:srgbClr val="002060"/>
                </a:solidFill>
                <a:cs typeface="Times New Roman" panose="02020603050405020304" pitchFamily="18" charset="0"/>
              </a:rPr>
              <a:t> </a:t>
            </a:r>
            <a:r>
              <a:rPr lang="ka-GE" sz="2000" b="1" dirty="0">
                <a:solidFill>
                  <a:srgbClr val="002060"/>
                </a:solidFill>
                <a:cs typeface="Times New Roman" panose="02020603050405020304" pitchFamily="18" charset="0"/>
              </a:rPr>
              <a:t>(</a:t>
            </a:r>
            <a:r>
              <a:rPr lang="en-US" sz="2000" b="1" dirty="0">
                <a:solidFill>
                  <a:srgbClr val="FF0000"/>
                </a:solidFill>
                <a:latin typeface="Times New Roman" panose="02020603050405020304" pitchFamily="18" charset="0"/>
                <a:cs typeface="Times New Roman" panose="02020603050405020304" pitchFamily="18" charset="0"/>
              </a:rPr>
              <a:t>Router</a:t>
            </a:r>
            <a:r>
              <a:rPr lang="en-US" sz="2000" b="1" dirty="0">
                <a:solidFill>
                  <a:srgbClr val="002060"/>
                </a:solidFill>
                <a:latin typeface="Times New Roman" panose="02020603050405020304" pitchFamily="18" charset="0"/>
                <a:cs typeface="Times New Roman" panose="02020603050405020304" pitchFamily="18" charset="0"/>
              </a:rPr>
              <a:t>);</a:t>
            </a:r>
          </a:p>
          <a:p>
            <a:pPr marL="0" indent="0" algn="just">
              <a:lnSpc>
                <a:spcPct val="120000"/>
              </a:lnSpc>
              <a:buNone/>
            </a:pPr>
            <a:r>
              <a:rPr lang="en-US" sz="2000" b="1" dirty="0">
                <a:solidFill>
                  <a:srgbClr val="FF0000"/>
                </a:solidFill>
                <a:latin typeface="Times New Roman" panose="02020603050405020304" pitchFamily="18" charset="0"/>
                <a:cs typeface="Times New Roman" panose="02020603050405020304" pitchFamily="18" charset="0"/>
              </a:rPr>
              <a:t>Domain Name System Server Address </a:t>
            </a:r>
            <a:r>
              <a:rPr lang="en-US" sz="2000" b="1" dirty="0">
                <a:solidFill>
                  <a:srgbClr val="002060"/>
                </a:solidFill>
                <a:latin typeface="Times New Roman" panose="02020603050405020304" pitchFamily="18" charset="0"/>
                <a:cs typeface="Times New Roman" panose="02020603050405020304" pitchFamily="18" charset="0"/>
              </a:rPr>
              <a:t>- </a:t>
            </a:r>
            <a:r>
              <a:rPr lang="ka-GE" sz="2000" b="1" dirty="0">
                <a:solidFill>
                  <a:srgbClr val="002060"/>
                </a:solidFill>
                <a:cs typeface="Times New Roman" panose="02020603050405020304" pitchFamily="18" charset="0"/>
              </a:rPr>
              <a:t>დომენური სახელების სისტემის სერვერის მისამართი.</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43079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4B8059-03D4-485C-B6E7-5DE1BB211902}"/>
              </a:ext>
            </a:extLst>
          </p:cNvPr>
          <p:cNvPicPr>
            <a:picLocks noChangeAspect="1"/>
          </p:cNvPicPr>
          <p:nvPr/>
        </p:nvPicPr>
        <p:blipFill>
          <a:blip r:embed="rId2"/>
          <a:stretch>
            <a:fillRect/>
          </a:stretch>
        </p:blipFill>
        <p:spPr>
          <a:xfrm>
            <a:off x="1865141" y="158212"/>
            <a:ext cx="5413717" cy="6541575"/>
          </a:xfrm>
          <a:prstGeom prst="rect">
            <a:avLst/>
          </a:prstGeom>
        </p:spPr>
      </p:pic>
    </p:spTree>
    <p:extLst>
      <p:ext uri="{BB962C8B-B14F-4D97-AF65-F5344CB8AC3E}">
        <p14:creationId xmlns:p14="http://schemas.microsoft.com/office/powerpoint/2010/main" val="26863871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835C33-CF33-4FB4-85D0-165E02D331C9}"/>
              </a:ext>
            </a:extLst>
          </p:cNvPr>
          <p:cNvPicPr>
            <a:picLocks noChangeAspect="1"/>
          </p:cNvPicPr>
          <p:nvPr/>
        </p:nvPicPr>
        <p:blipFill>
          <a:blip r:embed="rId2"/>
          <a:stretch>
            <a:fillRect/>
          </a:stretch>
        </p:blipFill>
        <p:spPr>
          <a:xfrm>
            <a:off x="624032" y="457200"/>
            <a:ext cx="7794705" cy="5867400"/>
          </a:xfrm>
          <a:prstGeom prst="rect">
            <a:avLst/>
          </a:prstGeom>
        </p:spPr>
      </p:pic>
    </p:spTree>
    <p:extLst>
      <p:ext uri="{BB962C8B-B14F-4D97-AF65-F5344CB8AC3E}">
        <p14:creationId xmlns:p14="http://schemas.microsoft.com/office/powerpoint/2010/main" val="22079091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28FCB-92E7-401B-8D02-D8DE17998E2A}"/>
              </a:ext>
            </a:extLst>
          </p:cNvPr>
          <p:cNvSpPr>
            <a:spLocks noGrp="1"/>
          </p:cNvSpPr>
          <p:nvPr>
            <p:ph type="title"/>
          </p:nvPr>
        </p:nvSpPr>
        <p:spPr>
          <a:xfrm>
            <a:off x="301752" y="457200"/>
            <a:ext cx="8686800" cy="6019800"/>
          </a:xfrm>
        </p:spPr>
        <p:txBody>
          <a:bodyPr>
            <a:normAutofit/>
          </a:bodyPr>
          <a:lstStyle/>
          <a:p>
            <a:pPr algn="just"/>
            <a:r>
              <a:rPr lang="en-US" b="1" dirty="0">
                <a:solidFill>
                  <a:srgbClr val="002060"/>
                </a:solidFill>
              </a:rPr>
              <a:t/>
            </a:r>
            <a:br>
              <a:rPr lang="en-US" b="1" dirty="0">
                <a:solidFill>
                  <a:srgbClr val="002060"/>
                </a:solidFill>
              </a:rPr>
            </a:br>
            <a:endParaRPr lang="en-US" dirty="0"/>
          </a:p>
        </p:txBody>
      </p:sp>
      <p:sp>
        <p:nvSpPr>
          <p:cNvPr id="5" name="Rectangle 4">
            <a:extLst>
              <a:ext uri="{FF2B5EF4-FFF2-40B4-BE49-F238E27FC236}">
                <a16:creationId xmlns:a16="http://schemas.microsoft.com/office/drawing/2014/main" id="{C2EBFB8C-5A4B-4500-9AAD-C0AD5FAD6C9E}"/>
              </a:ext>
            </a:extLst>
          </p:cNvPr>
          <p:cNvSpPr/>
          <p:nvPr/>
        </p:nvSpPr>
        <p:spPr>
          <a:xfrm>
            <a:off x="685800" y="609600"/>
            <a:ext cx="7851648" cy="5410712"/>
          </a:xfrm>
          <a:prstGeom prst="rect">
            <a:avLst/>
          </a:prstGeom>
        </p:spPr>
        <p:txBody>
          <a:bodyPr wrap="square">
            <a:spAutoFit/>
          </a:bodyPr>
          <a:lstStyle/>
          <a:p>
            <a:pPr algn="just">
              <a:lnSpc>
                <a:spcPct val="120000"/>
              </a:lnSpc>
            </a:pPr>
            <a:r>
              <a:rPr lang="ka-GE" sz="2400" b="1" dirty="0">
                <a:solidFill>
                  <a:srgbClr val="002060"/>
                </a:solidFill>
                <a:latin typeface="+mj-lt"/>
                <a:cs typeface="Times New Roman" panose="02020603050405020304" pitchFamily="18" charset="0"/>
              </a:rPr>
              <a:t>არსებობს </a:t>
            </a:r>
            <a:r>
              <a:rPr lang="en-US" sz="2400" b="1" dirty="0">
                <a:solidFill>
                  <a:srgbClr val="FF0000"/>
                </a:solidFill>
                <a:latin typeface="Times New Roman" panose="02020603050405020304" pitchFamily="18" charset="0"/>
                <a:cs typeface="Times New Roman" panose="02020603050405020304" pitchFamily="18" charset="0"/>
              </a:rPr>
              <a:t>IP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მისამართების მინიჭების ორი ხერხი:</a:t>
            </a:r>
            <a:endParaRPr lang="en-US" sz="2400" b="1"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120000"/>
              </a:lnSpc>
              <a:buFont typeface="Arial" panose="020B0604020202020204" pitchFamily="34" charset="0"/>
              <a:buChar char="•"/>
            </a:pPr>
            <a:r>
              <a:rPr lang="ka-GE" sz="2400" b="1" dirty="0">
                <a:solidFill>
                  <a:srgbClr val="002060"/>
                </a:solidFill>
                <a:latin typeface="+mj-lt"/>
                <a:cs typeface="Times New Roman" panose="02020603050405020304" pitchFamily="18" charset="0"/>
              </a:rPr>
              <a:t>სტატიკური </a:t>
            </a:r>
            <a:r>
              <a:rPr lang="en-US" sz="2400" b="1" dirty="0">
                <a:solidFill>
                  <a:srgbClr val="FF0000"/>
                </a:solidFill>
                <a:latin typeface="Times New Roman" panose="02020603050405020304" pitchFamily="18" charset="0"/>
                <a:cs typeface="Times New Roman" panose="02020603050405020304" pitchFamily="18" charset="0"/>
              </a:rPr>
              <a:t>IP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დამისამართება. ამ შემთხვევაში ქსელის ყოველი კომპიუტერისათვის </a:t>
            </a:r>
            <a:r>
              <a:rPr lang="en-US" sz="2400" b="1" dirty="0">
                <a:solidFill>
                  <a:srgbClr val="FF0000"/>
                </a:solidFill>
                <a:latin typeface="Times New Roman" panose="02020603050405020304" pitchFamily="18" charset="0"/>
                <a:cs typeface="Times New Roman" panose="02020603050405020304" pitchFamily="18" charset="0"/>
              </a:rPr>
              <a:t>IP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მისამართის, ქვექსელის ნიღბისა და </a:t>
            </a:r>
            <a:r>
              <a:rPr lang="en-US" sz="2400" b="1" dirty="0">
                <a:solidFill>
                  <a:srgbClr val="FF0000"/>
                </a:solidFill>
                <a:latin typeface="Times New Roman" panose="02020603050405020304" pitchFamily="18" charset="0"/>
                <a:cs typeface="Times New Roman" panose="02020603050405020304" pitchFamily="18" charset="0"/>
              </a:rPr>
              <a:t>TCP/IP </a:t>
            </a:r>
            <a:r>
              <a:rPr lang="ka-GE" sz="2400" b="1" dirty="0">
                <a:solidFill>
                  <a:srgbClr val="002060"/>
                </a:solidFill>
                <a:latin typeface="+mj-lt"/>
                <a:cs typeface="Times New Roman" panose="02020603050405020304" pitchFamily="18" charset="0"/>
              </a:rPr>
              <a:t>პროტოკოლის სხვა პარამეტრების შეყვანა ხდება ხელით. </a:t>
            </a:r>
            <a:endParaRPr lang="en-US" sz="2400" b="1"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120000"/>
              </a:lnSpc>
              <a:buFont typeface="Arial" panose="020B0604020202020204" pitchFamily="34" charset="0"/>
              <a:buChar char="•"/>
            </a:pPr>
            <a:r>
              <a:rPr lang="ka-GE" sz="2400" b="1" dirty="0">
                <a:solidFill>
                  <a:srgbClr val="002060"/>
                </a:solidFill>
                <a:latin typeface="+mj-lt"/>
                <a:cs typeface="Times New Roman" panose="02020603050405020304" pitchFamily="18" charset="0"/>
              </a:rPr>
              <a:t>დინამიკური </a:t>
            </a:r>
            <a:r>
              <a:rPr lang="en-US" sz="2400" b="1" dirty="0">
                <a:solidFill>
                  <a:srgbClr val="FF0000"/>
                </a:solidFill>
                <a:latin typeface="Times New Roman" panose="02020603050405020304" pitchFamily="18" charset="0"/>
                <a:cs typeface="Times New Roman" panose="02020603050405020304" pitchFamily="18" charset="0"/>
              </a:rPr>
              <a:t>IP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დამისამართება. ქსელში ჩართვისას კომპიუტერი ავტომატურად იღებს </a:t>
            </a:r>
            <a:r>
              <a:rPr lang="en-US" sz="2400" b="1" dirty="0">
                <a:solidFill>
                  <a:srgbClr val="FF0000"/>
                </a:solidFill>
                <a:latin typeface="Times New Roman" panose="02020603050405020304" pitchFamily="18" charset="0"/>
                <a:cs typeface="Times New Roman" panose="02020603050405020304" pitchFamily="18" charset="0"/>
              </a:rPr>
              <a:t>TCP/IP </a:t>
            </a:r>
            <a:r>
              <a:rPr lang="ka-GE" sz="2400" b="1" dirty="0">
                <a:solidFill>
                  <a:srgbClr val="002060"/>
                </a:solidFill>
                <a:latin typeface="+mj-lt"/>
                <a:cs typeface="Times New Roman" panose="02020603050405020304" pitchFamily="18" charset="0"/>
              </a:rPr>
              <a:t>პარამეტრებს. ამისათვის ქსელის ერთ-ერთმა კომპიუტერმა უნდა შეასრულოს </a:t>
            </a:r>
            <a:r>
              <a:rPr lang="en-US" sz="2400" b="1" dirty="0">
                <a:solidFill>
                  <a:srgbClr val="FF0000"/>
                </a:solidFill>
                <a:latin typeface="Times New Roman" panose="02020603050405020304" pitchFamily="18" charset="0"/>
                <a:cs typeface="Times New Roman" panose="02020603050405020304" pitchFamily="18" charset="0"/>
              </a:rPr>
              <a:t>DHCP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სერვერის ფუნქცია, ე.ი. „დაურიგოს“ </a:t>
            </a:r>
            <a:r>
              <a:rPr lang="en-US" sz="2400" b="1" dirty="0">
                <a:solidFill>
                  <a:srgbClr val="FF0000"/>
                </a:solidFill>
                <a:latin typeface="Times New Roman" panose="02020603050405020304" pitchFamily="18" charset="0"/>
                <a:cs typeface="Times New Roman" panose="02020603050405020304" pitchFamily="18" charset="0"/>
              </a:rPr>
              <a:t>IP</a:t>
            </a:r>
            <a:r>
              <a:rPr lang="en-US" sz="2400" b="1" dirty="0">
                <a:solidFill>
                  <a:srgbClr val="002060"/>
                </a:solidFill>
                <a:latin typeface="Times New Roman" panose="02020603050405020304" pitchFamily="18" charset="0"/>
                <a:cs typeface="Times New Roman" panose="02020603050405020304" pitchFamily="18" charset="0"/>
              </a:rPr>
              <a:t>-</a:t>
            </a:r>
            <a:r>
              <a:rPr lang="ka-GE" sz="2400" b="1" dirty="0">
                <a:solidFill>
                  <a:srgbClr val="002060"/>
                </a:solidFill>
                <a:latin typeface="+mj-lt"/>
                <a:cs typeface="Times New Roman" panose="02020603050405020304" pitchFamily="18" charset="0"/>
              </a:rPr>
              <a:t>მისამართები ყველა ხელახლა მიერთებულ კომპიუტერს.</a:t>
            </a:r>
            <a:endParaRPr lang="en-US"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23595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77C745-EE5B-4BAA-B964-9082A5529850}"/>
              </a:ext>
            </a:extLst>
          </p:cNvPr>
          <p:cNvSpPr/>
          <p:nvPr/>
        </p:nvSpPr>
        <p:spPr>
          <a:xfrm>
            <a:off x="838200" y="457200"/>
            <a:ext cx="7162800" cy="3986284"/>
          </a:xfrm>
          <a:prstGeom prst="rect">
            <a:avLst/>
          </a:prstGeom>
        </p:spPr>
        <p:txBody>
          <a:bodyPr wrap="square">
            <a:spAutoFit/>
          </a:bodyPr>
          <a:lstStyle/>
          <a:p>
            <a:pPr algn="just">
              <a:lnSpc>
                <a:spcPct val="130000"/>
              </a:lnSpc>
              <a:spcAft>
                <a:spcPts val="450"/>
              </a:spcAft>
            </a:pPr>
            <a:r>
              <a:rPr lang="en-US" b="1" dirty="0" err="1">
                <a:solidFill>
                  <a:srgbClr val="C00000"/>
                </a:solidFill>
                <a:latin typeface="Sylfaen" panose="010A0502050306030303" pitchFamily="18" charset="0"/>
                <a:ea typeface="Times New Roman" panose="02020603050405020304" pitchFamily="18" charset="0"/>
                <a:cs typeface="Sylfaen" panose="010A0502050306030303" pitchFamily="18" charset="0"/>
              </a:rPr>
              <a:t>ლოკალური</a:t>
            </a:r>
            <a:r>
              <a:rPr lang="en-US" b="1"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C00000"/>
                </a:solidFill>
                <a:latin typeface="Sylfaen" panose="010A0502050306030303" pitchFamily="18" charset="0"/>
                <a:ea typeface="Times New Roman" panose="02020603050405020304" pitchFamily="18" charset="0"/>
                <a:cs typeface="Sylfaen" panose="010A0502050306030303" pitchFamily="18" charset="0"/>
              </a:rPr>
              <a:t>ქსელების</a:t>
            </a:r>
            <a:r>
              <a:rPr lang="en-US" b="1"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C00000"/>
                </a:solidFill>
                <a:latin typeface="Sylfaen" panose="010A0502050306030303" pitchFamily="18" charset="0"/>
                <a:ea typeface="Times New Roman" panose="02020603050405020304" pitchFamily="18" charset="0"/>
                <a:cs typeface="Sylfaen" panose="010A0502050306030303" pitchFamily="18" charset="0"/>
              </a:rPr>
              <a:t>დიაპაზონები</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30000"/>
              </a:lnSpc>
              <a:spcAft>
                <a:spcPts val="450"/>
              </a:spcAft>
            </a:pP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მომხმარებლის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ინტერნეტში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ჩართვის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შემდეგ</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IP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პროვაიდერის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მიერ</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ენიჭება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ხოლო</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ლოკალური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ქსელებისთვის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გამოყოფილია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IP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მისამართთა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შემდეგი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დიაპაზონები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450"/>
              </a:spcAft>
            </a:pP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192.168.0.1 — 192.168.255.254</a:t>
            </a: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450"/>
              </a:spcAft>
            </a:pP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172.16.0.1 — 172.31.255.254</a:t>
            </a: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450"/>
              </a:spcAft>
            </a:pP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10.0.0.1 — 10.255.255.254</a:t>
            </a: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Aft>
                <a:spcPts val="450"/>
              </a:spcAft>
            </a:pP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ასეთი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მისამართებით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ინტერნეტთან</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წვდომა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შეუძლიათ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პროქსი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სერვერების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ან</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NAT-</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მეშვეობით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BA7839D-D450-4764-A42E-09D637A366AC}"/>
              </a:ext>
            </a:extLst>
          </p:cNvPr>
          <p:cNvSpPr/>
          <p:nvPr/>
        </p:nvSpPr>
        <p:spPr>
          <a:xfrm>
            <a:off x="838200" y="4443484"/>
            <a:ext cx="7772400" cy="1953868"/>
          </a:xfrm>
          <a:prstGeom prst="rect">
            <a:avLst/>
          </a:prstGeom>
        </p:spPr>
        <p:txBody>
          <a:bodyPr wrap="square">
            <a:spAutoFit/>
          </a:bodyPr>
          <a:lstStyle/>
          <a:p>
            <a:pPr lvl="0">
              <a:lnSpc>
                <a:spcPct val="150000"/>
              </a:lnSpc>
            </a:pPr>
            <a:r>
              <a:rPr lang="en-US" sz="2800" b="1" dirty="0">
                <a:solidFill>
                  <a:srgbClr val="002060"/>
                </a:solidFill>
                <a:latin typeface="Times New Roman" panose="02020603050405020304" pitchFamily="18" charset="0"/>
                <a:cs typeface="Times New Roman" panose="02020603050405020304" pitchFamily="18" charset="0"/>
                <a:hlinkClick r:id="rId2"/>
              </a:rPr>
              <a:t>http://whatismyip.com/</a:t>
            </a:r>
            <a:r>
              <a:rPr lang="en-US" sz="2800" b="1" dirty="0">
                <a:solidFill>
                  <a:srgbClr val="002060"/>
                </a:solidFill>
                <a:latin typeface="Times New Roman" panose="02020603050405020304" pitchFamily="18" charset="0"/>
                <a:cs typeface="Times New Roman" panose="02020603050405020304" pitchFamily="18" charset="0"/>
              </a:rPr>
              <a:t> , </a:t>
            </a:r>
            <a:r>
              <a:rPr lang="en-US" sz="2800" b="1" dirty="0">
                <a:solidFill>
                  <a:srgbClr val="002060"/>
                </a:solidFill>
                <a:latin typeface="Times New Roman" panose="02020603050405020304" pitchFamily="18" charset="0"/>
                <a:cs typeface="Times New Roman" panose="02020603050405020304" pitchFamily="18" charset="0"/>
                <a:hlinkClick r:id="rId3"/>
              </a:rPr>
              <a:t>http://ip4.me</a:t>
            </a:r>
            <a:r>
              <a:rPr lang="en-US" sz="2800" b="1" dirty="0">
                <a:solidFill>
                  <a:srgbClr val="002060"/>
                </a:solidFill>
                <a:latin typeface="Times New Roman" panose="02020603050405020304" pitchFamily="18" charset="0"/>
                <a:cs typeface="Times New Roman" panose="02020603050405020304" pitchFamily="18" charset="0"/>
              </a:rPr>
              <a:t>  </a:t>
            </a:r>
          </a:p>
          <a:p>
            <a:pPr lvl="0">
              <a:lnSpc>
                <a:spcPct val="150000"/>
              </a:lnSpc>
            </a:pPr>
            <a:r>
              <a:rPr lang="en-US" sz="2800" b="1" dirty="0">
                <a:solidFill>
                  <a:srgbClr val="444444"/>
                </a:solidFill>
                <a:latin typeface="Times New Roman" panose="02020603050405020304" pitchFamily="18" charset="0"/>
                <a:cs typeface="Times New Roman" panose="02020603050405020304" pitchFamily="18" charset="0"/>
                <a:hlinkClick r:id="rId4"/>
              </a:rPr>
              <a:t>https://www.iplocation.net/</a:t>
            </a:r>
          </a:p>
          <a:p>
            <a:pPr lvl="0">
              <a:lnSpc>
                <a:spcPct val="150000"/>
              </a:lnSpc>
            </a:pPr>
            <a:r>
              <a:rPr lang="en-US" sz="2800" b="1" dirty="0">
                <a:solidFill>
                  <a:srgbClr val="444444"/>
                </a:solidFill>
                <a:latin typeface="Times New Roman" panose="02020603050405020304" pitchFamily="18" charset="0"/>
                <a:cs typeface="Times New Roman" panose="02020603050405020304" pitchFamily="18" charset="0"/>
                <a:hlinkClick r:id="rId5"/>
              </a:rPr>
              <a:t>https://ipinfo.info/html/ip_checker.php</a:t>
            </a:r>
            <a:r>
              <a:rPr lang="en-US" sz="2800" b="1" dirty="0">
                <a:solidFill>
                  <a:srgbClr val="444444"/>
                </a:solidFill>
                <a:latin typeface="Times New Roman" panose="02020603050405020304" pitchFamily="18" charset="0"/>
                <a:cs typeface="Times New Roman" panose="02020603050405020304" pitchFamily="18" charset="0"/>
              </a:rPr>
              <a:t> </a:t>
            </a:r>
            <a:endParaRPr lang="en-US"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21490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448" y="1493837"/>
            <a:ext cx="8686800" cy="3870325"/>
          </a:xfrm>
        </p:spPr>
        <p:txBody>
          <a:bodyPr/>
          <a:lstStyle/>
          <a:p>
            <a:pPr>
              <a:buClr>
                <a:srgbClr val="7030A0"/>
              </a:buClr>
              <a:buSzPct val="100000"/>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Click </a:t>
            </a:r>
            <a:r>
              <a:rPr lang="en-US" sz="2800" b="1" dirty="0">
                <a:solidFill>
                  <a:srgbClr val="7030A0"/>
                </a:solidFill>
                <a:latin typeface="Times New Roman" panose="02020603050405020304" pitchFamily="18" charset="0"/>
                <a:cs typeface="Times New Roman" panose="02020603050405020304" pitchFamily="18" charset="0"/>
              </a:rPr>
              <a:t>Start</a:t>
            </a:r>
          </a:p>
          <a:p>
            <a:pPr>
              <a:buClr>
                <a:srgbClr val="7030A0"/>
              </a:buClr>
              <a:buSzPct val="100000"/>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Click </a:t>
            </a:r>
            <a:r>
              <a:rPr lang="en-US" sz="2800" b="1" dirty="0">
                <a:solidFill>
                  <a:srgbClr val="7030A0"/>
                </a:solidFill>
                <a:latin typeface="Times New Roman" panose="02020603050405020304" pitchFamily="18" charset="0"/>
                <a:cs typeface="Times New Roman" panose="02020603050405020304" pitchFamily="18" charset="0"/>
              </a:rPr>
              <a:t>All Apps</a:t>
            </a:r>
            <a:r>
              <a:rPr lang="en-US" sz="2800" b="1" dirty="0">
                <a:solidFill>
                  <a:srgbClr val="002060"/>
                </a:solidFill>
                <a:latin typeface="Times New Roman" panose="02020603050405020304" pitchFamily="18" charset="0"/>
                <a:cs typeface="Times New Roman" panose="02020603050405020304" pitchFamily="18" charset="0"/>
              </a:rPr>
              <a:t> expand the </a:t>
            </a:r>
            <a:r>
              <a:rPr lang="en-US" sz="2800" b="1" dirty="0">
                <a:solidFill>
                  <a:srgbClr val="7030A0"/>
                </a:solidFill>
                <a:latin typeface="Times New Roman" panose="02020603050405020304" pitchFamily="18" charset="0"/>
                <a:cs typeface="Times New Roman" panose="02020603050405020304" pitchFamily="18" charset="0"/>
              </a:rPr>
              <a:t>Accessories</a:t>
            </a:r>
            <a:r>
              <a:rPr lang="en-US" sz="2800" b="1" dirty="0">
                <a:solidFill>
                  <a:srgbClr val="002060"/>
                </a:solidFill>
                <a:latin typeface="Times New Roman" panose="02020603050405020304" pitchFamily="18" charset="0"/>
                <a:cs typeface="Times New Roman" panose="02020603050405020304" pitchFamily="18" charset="0"/>
              </a:rPr>
              <a:t> menu</a:t>
            </a:r>
          </a:p>
          <a:p>
            <a:pPr>
              <a:buClr>
                <a:srgbClr val="7030A0"/>
              </a:buClr>
              <a:buSzPct val="100000"/>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In the Accessories menu, Right Click </a:t>
            </a:r>
            <a:r>
              <a:rPr lang="en-US" sz="2800" b="1" dirty="0">
                <a:solidFill>
                  <a:srgbClr val="7030A0"/>
                </a:solidFill>
                <a:latin typeface="Times New Roman" panose="02020603050405020304" pitchFamily="18" charset="0"/>
                <a:cs typeface="Times New Roman" panose="02020603050405020304" pitchFamily="18" charset="0"/>
              </a:rPr>
              <a:t>Command Prompt</a:t>
            </a:r>
            <a:r>
              <a:rPr lang="en-US" sz="2800" b="1" dirty="0">
                <a:solidFill>
                  <a:srgbClr val="002060"/>
                </a:solidFill>
                <a:latin typeface="Times New Roman" panose="02020603050405020304" pitchFamily="18" charset="0"/>
                <a:cs typeface="Times New Roman" panose="02020603050405020304" pitchFamily="18" charset="0"/>
              </a:rPr>
              <a:t> and choose </a:t>
            </a:r>
            <a:r>
              <a:rPr lang="en-US" sz="2800" b="1" dirty="0">
                <a:solidFill>
                  <a:srgbClr val="7030A0"/>
                </a:solidFill>
                <a:latin typeface="Times New Roman" panose="02020603050405020304" pitchFamily="18" charset="0"/>
                <a:cs typeface="Times New Roman" panose="02020603050405020304" pitchFamily="18" charset="0"/>
              </a:rPr>
              <a:t>Run as Administrator</a:t>
            </a:r>
          </a:p>
          <a:p>
            <a:pPr>
              <a:buClr>
                <a:srgbClr val="7030A0"/>
              </a:buClr>
              <a:buSzPct val="100000"/>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Type </a:t>
            </a:r>
            <a:r>
              <a:rPr lang="en-US" sz="2800" b="1" dirty="0">
                <a:solidFill>
                  <a:srgbClr val="7030A0"/>
                </a:solidFill>
                <a:latin typeface="Times New Roman" panose="02020603050405020304" pitchFamily="18" charset="0"/>
                <a:cs typeface="Times New Roman" panose="02020603050405020304" pitchFamily="18" charset="0"/>
              </a:rPr>
              <a:t>ipconfig</a:t>
            </a:r>
            <a:r>
              <a:rPr lang="en-US" sz="2800" b="1" dirty="0">
                <a:solidFill>
                  <a:srgbClr val="002060"/>
                </a:solidFill>
                <a:latin typeface="Times New Roman" panose="02020603050405020304" pitchFamily="18" charset="0"/>
                <a:cs typeface="Times New Roman" panose="02020603050405020304" pitchFamily="18" charset="0"/>
              </a:rPr>
              <a:t> hit enter</a:t>
            </a:r>
          </a:p>
          <a:p>
            <a:endParaRPr lang="en-US" dirty="0"/>
          </a:p>
        </p:txBody>
      </p:sp>
      <p:sp>
        <p:nvSpPr>
          <p:cNvPr id="2" name="Rectangle 1">
            <a:extLst>
              <a:ext uri="{FF2B5EF4-FFF2-40B4-BE49-F238E27FC236}">
                <a16:creationId xmlns:a16="http://schemas.microsoft.com/office/drawing/2014/main" id="{087FA1A3-3932-4583-A15C-CB7D52B163AD}"/>
              </a:ext>
            </a:extLst>
          </p:cNvPr>
          <p:cNvSpPr/>
          <p:nvPr/>
        </p:nvSpPr>
        <p:spPr>
          <a:xfrm>
            <a:off x="536448" y="5507542"/>
            <a:ext cx="8077200" cy="584775"/>
          </a:xfrm>
          <a:prstGeom prst="rect">
            <a:avLst/>
          </a:prstGeom>
        </p:spPr>
        <p:txBody>
          <a:bodyPr wrap="square">
            <a:spAutoFit/>
          </a:bodyPr>
          <a:lstStyle/>
          <a:p>
            <a:r>
              <a:rPr lang="en-US" sz="3200" b="1" dirty="0">
                <a:solidFill>
                  <a:srgbClr val="C00000"/>
                </a:solidFill>
                <a:latin typeface="Times New Roman" panose="02020603050405020304" pitchFamily="18" charset="0"/>
                <a:cs typeface="Times New Roman" panose="02020603050405020304" pitchFamily="18" charset="0"/>
                <a:hlinkClick r:id="rId2"/>
              </a:rPr>
              <a:t>https://www.site24x7.com/ping-test.html</a:t>
            </a:r>
            <a:r>
              <a:rPr lang="en-US" sz="3200" b="1" dirty="0">
                <a:solidFill>
                  <a:srgbClr val="C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860772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2613B7-9B04-40C4-8FB6-43DFDD59DAD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95400"/>
            <a:ext cx="7620000" cy="4419599"/>
          </a:xfrm>
          <a:prstGeom prst="rect">
            <a:avLst/>
          </a:prstGeom>
          <a:noFill/>
          <a:ln>
            <a:noFill/>
          </a:ln>
        </p:spPr>
      </p:pic>
    </p:spTree>
    <p:extLst>
      <p:ext uri="{BB962C8B-B14F-4D97-AF65-F5344CB8AC3E}">
        <p14:creationId xmlns:p14="http://schemas.microsoft.com/office/powerpoint/2010/main" val="22630535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826328"/>
            <a:ext cx="5715000" cy="1447800"/>
          </a:xfrm>
          <a:prstGeom prst="rect">
            <a:avLst/>
          </a:prstGeom>
        </p:spPr>
      </p:pic>
      <p:sp>
        <p:nvSpPr>
          <p:cNvPr id="3" name="Rectangle 2">
            <a:extLst>
              <a:ext uri="{FF2B5EF4-FFF2-40B4-BE49-F238E27FC236}">
                <a16:creationId xmlns:a16="http://schemas.microsoft.com/office/drawing/2014/main" id="{4C974301-CE9A-4A15-BE15-C0F25ACB883D}"/>
              </a:ext>
            </a:extLst>
          </p:cNvPr>
          <p:cNvSpPr/>
          <p:nvPr/>
        </p:nvSpPr>
        <p:spPr>
          <a:xfrm>
            <a:off x="1524001" y="4015025"/>
            <a:ext cx="5715000" cy="1323439"/>
          </a:xfrm>
          <a:prstGeom prst="rect">
            <a:avLst/>
          </a:prstGeom>
        </p:spPr>
        <p:txBody>
          <a:bodyPr wrap="square">
            <a:spAutoFit/>
          </a:bodyPr>
          <a:lstStyle/>
          <a:p>
            <a:pPr algn="just"/>
            <a:r>
              <a:rPr lang="ka-GE" sz="2000" b="1" dirty="0">
                <a:solidFill>
                  <a:srgbClr val="002060"/>
                </a:solidFill>
                <a:latin typeface="Arial" panose="020B0604020202020204" pitchFamily="34" charset="0"/>
                <a:cs typeface="Times New Roman" panose="02020603050405020304" pitchFamily="18" charset="0"/>
              </a:rPr>
              <a:t>სალტე არის უმარტივესი ფიზიკური ტოპოლოგია. ის შედგება მხოლოდ</a:t>
            </a:r>
            <a:r>
              <a:rPr lang="ka-GE" sz="2000" b="1" dirty="0">
                <a:solidFill>
                  <a:srgbClr val="002060"/>
                </a:solidFill>
                <a:cs typeface="Times New Roman" panose="02020603050405020304" pitchFamily="18" charset="0"/>
              </a:rPr>
              <a:t/>
            </a:r>
            <a:br>
              <a:rPr lang="ka-GE" sz="2000" b="1" dirty="0">
                <a:solidFill>
                  <a:srgbClr val="002060"/>
                </a:solidFill>
                <a:cs typeface="Times New Roman" panose="02020603050405020304" pitchFamily="18" charset="0"/>
              </a:rPr>
            </a:br>
            <a:r>
              <a:rPr lang="ka-GE" sz="2000" b="1" dirty="0">
                <a:solidFill>
                  <a:srgbClr val="002060"/>
                </a:solidFill>
                <a:latin typeface="Arial" panose="020B0604020202020204" pitchFamily="34" charset="0"/>
                <a:cs typeface="Times New Roman" panose="02020603050405020304" pitchFamily="18" charset="0"/>
              </a:rPr>
              <a:t>ერთი კაბელისაგან, რომელიც უერთდება ყველა კომპიუტერს.</a:t>
            </a: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CAE1F91-431B-48C3-B96D-D50C2650B3C0}"/>
              </a:ext>
            </a:extLst>
          </p:cNvPr>
          <p:cNvSpPr/>
          <p:nvPr/>
        </p:nvSpPr>
        <p:spPr>
          <a:xfrm>
            <a:off x="685800" y="533400"/>
            <a:ext cx="7543800" cy="1144993"/>
          </a:xfrm>
          <a:prstGeom prst="rect">
            <a:avLst/>
          </a:prstGeom>
        </p:spPr>
        <p:txBody>
          <a:bodyPr wrap="square">
            <a:spAutoFit/>
          </a:bodyPr>
          <a:lstStyle/>
          <a:p>
            <a:pPr algn="ctr">
              <a:lnSpc>
                <a:spcPct val="150000"/>
              </a:lnSpc>
            </a:pPr>
            <a:r>
              <a:rPr lang="ka-GE" sz="2400" b="1" dirty="0">
                <a:solidFill>
                  <a:srgbClr val="FF0000"/>
                </a:solidFill>
                <a:latin typeface="Arial" panose="020B0604020202020204" pitchFamily="34" charset="0"/>
              </a:rPr>
              <a:t>ლოკალური ქსელის ტოპოლოგიები  - ლოკალური ქსელის არქიტექტურა</a:t>
            </a:r>
            <a:endParaRPr lang="en-US" sz="2400" dirty="0">
              <a:solidFill>
                <a:srgbClr val="FF0000"/>
              </a:solidFill>
            </a:endParaRPr>
          </a:p>
        </p:txBody>
      </p:sp>
      <p:sp>
        <p:nvSpPr>
          <p:cNvPr id="6" name="Rectangle 5">
            <a:extLst>
              <a:ext uri="{FF2B5EF4-FFF2-40B4-BE49-F238E27FC236}">
                <a16:creationId xmlns:a16="http://schemas.microsoft.com/office/drawing/2014/main" id="{5A292195-E821-49DF-AAC4-6E70AF92D561}"/>
              </a:ext>
            </a:extLst>
          </p:cNvPr>
          <p:cNvSpPr/>
          <p:nvPr/>
        </p:nvSpPr>
        <p:spPr>
          <a:xfrm>
            <a:off x="2743200" y="3422063"/>
            <a:ext cx="3735318" cy="400110"/>
          </a:xfrm>
          <a:prstGeom prst="rect">
            <a:avLst/>
          </a:prstGeom>
        </p:spPr>
        <p:txBody>
          <a:bodyPr wrap="none">
            <a:spAutoFit/>
          </a:bodyPr>
          <a:lstStyle/>
          <a:p>
            <a:r>
              <a:rPr lang="ka-GE" sz="2000" b="1" dirty="0">
                <a:solidFill>
                  <a:srgbClr val="002060"/>
                </a:solidFill>
                <a:latin typeface="Arial" panose="020B0604020202020204" pitchFamily="34" charset="0"/>
                <a:cs typeface="Times New Roman" panose="02020603050405020304" pitchFamily="18" charset="0"/>
              </a:rPr>
              <a:t>სალტური ტოპოლოგია (</a:t>
            </a:r>
            <a:r>
              <a:rPr lang="en-US" sz="2000" b="1" dirty="0">
                <a:solidFill>
                  <a:srgbClr val="FF0000"/>
                </a:solidFill>
                <a:latin typeface="Times New Roman" panose="02020603050405020304" pitchFamily="18" charset="0"/>
                <a:cs typeface="Times New Roman" panose="02020603050405020304" pitchFamily="18" charset="0"/>
              </a:rPr>
              <a:t>BUS</a:t>
            </a:r>
            <a:r>
              <a:rPr lang="en-US" sz="2000" b="1" dirty="0">
                <a:solidFill>
                  <a:srgbClr val="002060"/>
                </a:solidFill>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2560256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10200" y="1447800"/>
            <a:ext cx="3467100" cy="3328416"/>
          </a:xfrm>
          <a:prstGeom prst="rect">
            <a:avLst/>
          </a:prstGeom>
        </p:spPr>
      </p:pic>
      <p:pic>
        <p:nvPicPr>
          <p:cNvPr id="3" name="Picture 2"/>
          <p:cNvPicPr>
            <a:picLocks noChangeAspect="1"/>
          </p:cNvPicPr>
          <p:nvPr/>
        </p:nvPicPr>
        <p:blipFill>
          <a:blip r:embed="rId3"/>
          <a:stretch>
            <a:fillRect/>
          </a:stretch>
        </p:blipFill>
        <p:spPr>
          <a:xfrm>
            <a:off x="457200" y="1447800"/>
            <a:ext cx="3467100" cy="3328416"/>
          </a:xfrm>
          <a:prstGeom prst="rect">
            <a:avLst/>
          </a:prstGeom>
        </p:spPr>
      </p:pic>
      <p:sp>
        <p:nvSpPr>
          <p:cNvPr id="4" name="Rectangle 3">
            <a:extLst>
              <a:ext uri="{FF2B5EF4-FFF2-40B4-BE49-F238E27FC236}">
                <a16:creationId xmlns:a16="http://schemas.microsoft.com/office/drawing/2014/main" id="{1A0EF1A4-7BC0-4639-A70D-854E8720AF4B}"/>
              </a:ext>
            </a:extLst>
          </p:cNvPr>
          <p:cNvSpPr/>
          <p:nvPr/>
        </p:nvSpPr>
        <p:spPr>
          <a:xfrm>
            <a:off x="457200" y="5029200"/>
            <a:ext cx="3645550" cy="369332"/>
          </a:xfrm>
          <a:prstGeom prst="rect">
            <a:avLst/>
          </a:prstGeom>
        </p:spPr>
        <p:txBody>
          <a:bodyPr wrap="none">
            <a:spAutoFit/>
          </a:bodyPr>
          <a:lstStyle/>
          <a:p>
            <a:r>
              <a:rPr lang="ka-GE" b="1" dirty="0">
                <a:solidFill>
                  <a:srgbClr val="002060"/>
                </a:solidFill>
                <a:latin typeface="Arial" panose="020B0604020202020204" pitchFamily="34" charset="0"/>
                <a:cs typeface="Times New Roman" panose="02020603050405020304" pitchFamily="18" charset="0"/>
              </a:rPr>
              <a:t>ბადისებრი ტოპოლოგია (</a:t>
            </a:r>
            <a:r>
              <a:rPr lang="en-US" b="1" dirty="0">
                <a:solidFill>
                  <a:srgbClr val="FF0000"/>
                </a:solidFill>
                <a:latin typeface="Times New Roman" panose="02020603050405020304" pitchFamily="18" charset="0"/>
                <a:cs typeface="Times New Roman" panose="02020603050405020304" pitchFamily="18" charset="0"/>
              </a:rPr>
              <a:t>MESH</a:t>
            </a:r>
            <a:r>
              <a:rPr lang="en-US" b="1"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CE0DC457-7B74-4E16-B766-9C21DD93D359}"/>
              </a:ext>
            </a:extLst>
          </p:cNvPr>
          <p:cNvSpPr/>
          <p:nvPr/>
        </p:nvSpPr>
        <p:spPr>
          <a:xfrm>
            <a:off x="5122129" y="4965561"/>
            <a:ext cx="4019562" cy="369332"/>
          </a:xfrm>
          <a:prstGeom prst="rect">
            <a:avLst/>
          </a:prstGeom>
        </p:spPr>
        <p:txBody>
          <a:bodyPr wrap="none">
            <a:spAutoFit/>
          </a:bodyPr>
          <a:lstStyle/>
          <a:p>
            <a:r>
              <a:rPr lang="ka-GE" b="1" dirty="0">
                <a:solidFill>
                  <a:srgbClr val="002060"/>
                </a:solidFill>
                <a:latin typeface="Arial" panose="020B0604020202020204" pitchFamily="34" charset="0"/>
                <a:cs typeface="Times New Roman" panose="02020603050405020304" pitchFamily="18" charset="0"/>
              </a:rPr>
              <a:t>ვარსკვლავური ტოპოლოგია (</a:t>
            </a:r>
            <a:r>
              <a:rPr lang="en-US" b="1" dirty="0">
                <a:solidFill>
                  <a:srgbClr val="FF0000"/>
                </a:solidFill>
                <a:latin typeface="Times New Roman" panose="02020603050405020304" pitchFamily="18" charset="0"/>
                <a:cs typeface="Times New Roman" panose="02020603050405020304" pitchFamily="18" charset="0"/>
              </a:rPr>
              <a:t>STAR</a:t>
            </a:r>
            <a:r>
              <a:rPr lang="en-US" b="1"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DB024157-7C5B-4F04-87CB-218B1668AA41}"/>
              </a:ext>
            </a:extLst>
          </p:cNvPr>
          <p:cNvSpPr/>
          <p:nvPr/>
        </p:nvSpPr>
        <p:spPr>
          <a:xfrm>
            <a:off x="457200" y="5911273"/>
            <a:ext cx="3315331" cy="369332"/>
          </a:xfrm>
          <a:prstGeom prst="rect">
            <a:avLst/>
          </a:prstGeom>
        </p:spPr>
        <p:txBody>
          <a:bodyPr wrap="none">
            <a:spAutoFit/>
          </a:bodyPr>
          <a:lstStyle/>
          <a:p>
            <a:r>
              <a:rPr lang="ka-GE" b="1" dirty="0">
                <a:solidFill>
                  <a:srgbClr val="002060"/>
                </a:solidFill>
              </a:rPr>
              <a:t>წრიული ტოპოლოგია (</a:t>
            </a:r>
            <a:r>
              <a:rPr lang="en-US" b="1" dirty="0">
                <a:solidFill>
                  <a:srgbClr val="FF0000"/>
                </a:solidFill>
                <a:latin typeface="Times New Roman" panose="02020603050405020304" pitchFamily="18" charset="0"/>
                <a:cs typeface="Times New Roman" panose="02020603050405020304" pitchFamily="18" charset="0"/>
              </a:rPr>
              <a:t>RING</a:t>
            </a:r>
            <a:r>
              <a:rPr lang="en-US" b="1" dirty="0">
                <a:solidFill>
                  <a:srgbClr val="002060"/>
                </a:solidFill>
              </a:rPr>
              <a:t>)</a:t>
            </a:r>
          </a:p>
        </p:txBody>
      </p:sp>
      <p:sp>
        <p:nvSpPr>
          <p:cNvPr id="7" name="Rectangle 6">
            <a:extLst>
              <a:ext uri="{FF2B5EF4-FFF2-40B4-BE49-F238E27FC236}">
                <a16:creationId xmlns:a16="http://schemas.microsoft.com/office/drawing/2014/main" id="{DBDEC052-167A-41CC-8E44-4ED701D88F97}"/>
              </a:ext>
            </a:extLst>
          </p:cNvPr>
          <p:cNvSpPr/>
          <p:nvPr/>
        </p:nvSpPr>
        <p:spPr>
          <a:xfrm>
            <a:off x="5122129" y="5911273"/>
            <a:ext cx="3868367" cy="369332"/>
          </a:xfrm>
          <a:prstGeom prst="rect">
            <a:avLst/>
          </a:prstGeom>
        </p:spPr>
        <p:txBody>
          <a:bodyPr wrap="none">
            <a:spAutoFit/>
          </a:bodyPr>
          <a:lstStyle/>
          <a:p>
            <a:r>
              <a:rPr lang="ka-GE" b="1" dirty="0">
                <a:solidFill>
                  <a:srgbClr val="002060"/>
                </a:solidFill>
              </a:rPr>
              <a:t>ჰიბრიდული ტოპოლოგია (</a:t>
            </a:r>
            <a:r>
              <a:rPr lang="en-US" b="1" dirty="0">
                <a:solidFill>
                  <a:srgbClr val="FF0000"/>
                </a:solidFill>
                <a:latin typeface="Times New Roman" panose="02020603050405020304" pitchFamily="18" charset="0"/>
                <a:cs typeface="Times New Roman" panose="02020603050405020304" pitchFamily="18" charset="0"/>
              </a:rPr>
              <a:t>Hybrid</a:t>
            </a:r>
            <a:r>
              <a:rPr lang="en-US" b="1" dirty="0">
                <a:solidFill>
                  <a:srgbClr val="002060"/>
                </a:solidFill>
              </a:rPr>
              <a:t>)</a:t>
            </a:r>
          </a:p>
        </p:txBody>
      </p:sp>
    </p:spTree>
    <p:extLst>
      <p:ext uri="{BB962C8B-B14F-4D97-AF65-F5344CB8AC3E}">
        <p14:creationId xmlns:p14="http://schemas.microsoft.com/office/powerpoint/2010/main" val="28580517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4730C7-4583-423E-BF83-6C2A1DA25596}"/>
              </a:ext>
            </a:extLst>
          </p:cNvPr>
          <p:cNvSpPr/>
          <p:nvPr/>
        </p:nvSpPr>
        <p:spPr>
          <a:xfrm>
            <a:off x="533400" y="762000"/>
            <a:ext cx="7620000" cy="4725268"/>
          </a:xfrm>
          <a:prstGeom prst="rect">
            <a:avLst/>
          </a:prstGeom>
        </p:spPr>
        <p:txBody>
          <a:bodyPr wrap="square">
            <a:spAutoFit/>
          </a:bodyPr>
          <a:lstStyle/>
          <a:p>
            <a:pPr algn="just">
              <a:lnSpc>
                <a:spcPct val="120000"/>
              </a:lnSpc>
            </a:pPr>
            <a:r>
              <a:rPr lang="ka-GE" b="1" dirty="0">
                <a:solidFill>
                  <a:srgbClr val="FF0000"/>
                </a:solidFill>
              </a:rPr>
              <a:t>ვარსკვლავური ფიზიკური ტოპოლოგია </a:t>
            </a:r>
            <a:r>
              <a:rPr lang="ka-GE" b="1" dirty="0">
                <a:solidFill>
                  <a:srgbClr val="002060"/>
                </a:solidFill>
              </a:rPr>
              <a:t>აკავშირებს თითოეულ ქსელურ მოწყობილობას ცენტრალურ მოწყობილობასთან, რომელსაც</a:t>
            </a:r>
            <a:r>
              <a:rPr lang="en-US" b="1" dirty="0">
                <a:solidFill>
                  <a:srgbClr val="002060"/>
                </a:solidFill>
              </a:rPr>
              <a:t> </a:t>
            </a:r>
            <a:r>
              <a:rPr lang="ka-GE" b="1" dirty="0">
                <a:solidFill>
                  <a:srgbClr val="002060"/>
                </a:solidFill>
              </a:rPr>
              <a:t>ჰქვია </a:t>
            </a:r>
            <a:r>
              <a:rPr lang="ka-GE" b="1" dirty="0">
                <a:solidFill>
                  <a:srgbClr val="002060"/>
                </a:solidFill>
                <a:cs typeface="Times New Roman" panose="02020603050405020304" pitchFamily="18" charset="0"/>
              </a:rPr>
              <a:t>ჰაბი (</a:t>
            </a:r>
            <a:r>
              <a:rPr lang="en-US" b="1" dirty="0">
                <a:solidFill>
                  <a:srgbClr val="FF0000"/>
                </a:solidFill>
                <a:latin typeface="Times New Roman" panose="02020603050405020304" pitchFamily="18" charset="0"/>
                <a:cs typeface="Times New Roman" panose="02020603050405020304" pitchFamily="18" charset="0"/>
              </a:rPr>
              <a:t>HUB</a:t>
            </a:r>
            <a:r>
              <a:rPr lang="en-US" b="1" dirty="0">
                <a:solidFill>
                  <a:srgbClr val="002060"/>
                </a:solidFill>
                <a:latin typeface="Times New Roman" panose="02020603050405020304" pitchFamily="18" charset="0"/>
                <a:cs typeface="Times New Roman" panose="02020603050405020304" pitchFamily="18" charset="0"/>
              </a:rPr>
              <a:t>). </a:t>
            </a:r>
            <a:r>
              <a:rPr lang="ka-GE" b="1" dirty="0">
                <a:solidFill>
                  <a:srgbClr val="002060"/>
                </a:solidFill>
              </a:rPr>
              <a:t>ახალი სამუშაო მანქანების დამატება მასში ძალიან ადვილია, ხოლო თუ რომელიმე სამუშაო მანქანა გამოვა მწყობრიდან, არც ეს შეუშლის ხელს სხვა მანქანების მუშაობას, თუმცა როგორც, ალბათ, მიხვდით, თუ ცენტრალური მოწყობილობა დაზიანდა, მთელი ქსელი შეწყვეტს მუშაობას.</a:t>
            </a:r>
            <a:endParaRPr lang="en-US" b="1" dirty="0">
              <a:solidFill>
                <a:srgbClr val="002060"/>
              </a:solidFill>
            </a:endParaRPr>
          </a:p>
          <a:p>
            <a:pPr algn="just">
              <a:lnSpc>
                <a:spcPct val="120000"/>
              </a:lnSpc>
            </a:pPr>
            <a:endParaRPr lang="en-US" b="1" dirty="0">
              <a:solidFill>
                <a:srgbClr val="002060"/>
              </a:solidFill>
            </a:endParaRPr>
          </a:p>
          <a:p>
            <a:pPr algn="just">
              <a:lnSpc>
                <a:spcPct val="120000"/>
              </a:lnSpc>
            </a:pPr>
            <a:r>
              <a:rPr lang="ka-GE" b="1" dirty="0">
                <a:solidFill>
                  <a:srgbClr val="FF0000"/>
                </a:solidFill>
              </a:rPr>
              <a:t>ჰიბრიდული ტოპოლოგია </a:t>
            </a:r>
            <a:r>
              <a:rPr lang="ka-GE" b="1" dirty="0">
                <a:solidFill>
                  <a:srgbClr val="002060"/>
                </a:solidFill>
              </a:rPr>
              <a:t>მოიცავს ერთმანეთში შერეულ სხვადასხვა ტოპოლოგიებს. ამის ჩვენება სურათით შეუძლებელია, რადგანაც ძალიან ბევრი ვარიანტი არსებობს. დღესდღეობით, ფაქტიურად, ყველა ქსელი შერეულია და სხვადასხვაგვარი. ჰიბრიდული ტოპოლოგია შეიძლება სხვა</a:t>
            </a:r>
            <a:r>
              <a:rPr lang="en-US" b="1" dirty="0">
                <a:solidFill>
                  <a:srgbClr val="002060"/>
                </a:solidFill>
              </a:rPr>
              <a:t> </a:t>
            </a:r>
            <a:r>
              <a:rPr lang="ka-GE" b="1" dirty="0">
                <a:solidFill>
                  <a:srgbClr val="002060"/>
                </a:solidFill>
              </a:rPr>
              <a:t>დანარჩენ ტოპოლოგიებზე ძვირიანი იყოს, მაგრამ მას ყოველი მათგანიდან საუკეთესო თვისებები</a:t>
            </a:r>
            <a:r>
              <a:rPr lang="en-US" b="1" dirty="0">
                <a:solidFill>
                  <a:srgbClr val="002060"/>
                </a:solidFill>
              </a:rPr>
              <a:t> </a:t>
            </a:r>
            <a:r>
              <a:rPr lang="ka-GE" b="1" dirty="0">
                <a:solidFill>
                  <a:srgbClr val="002060"/>
                </a:solidFill>
              </a:rPr>
              <a:t>აქვს აღებული.</a:t>
            </a:r>
            <a:endParaRPr lang="en-US" b="1" dirty="0">
              <a:solidFill>
                <a:srgbClr val="002060"/>
              </a:solidFill>
            </a:endParaRPr>
          </a:p>
        </p:txBody>
      </p:sp>
    </p:spTree>
    <p:extLst>
      <p:ext uri="{BB962C8B-B14F-4D97-AF65-F5344CB8AC3E}">
        <p14:creationId xmlns:p14="http://schemas.microsoft.com/office/powerpoint/2010/main" val="14128184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0" y="1752600"/>
            <a:ext cx="3543300" cy="3324797"/>
          </a:xfrm>
          <a:prstGeom prst="rect">
            <a:avLst/>
          </a:prstGeom>
        </p:spPr>
      </p:pic>
      <p:pic>
        <p:nvPicPr>
          <p:cNvPr id="3" name="Picture 2"/>
          <p:cNvPicPr>
            <a:picLocks noChangeAspect="1"/>
          </p:cNvPicPr>
          <p:nvPr/>
        </p:nvPicPr>
        <p:blipFill>
          <a:blip r:embed="rId3"/>
          <a:stretch>
            <a:fillRect/>
          </a:stretch>
        </p:blipFill>
        <p:spPr>
          <a:xfrm>
            <a:off x="838200" y="2286000"/>
            <a:ext cx="4178887" cy="2409825"/>
          </a:xfrm>
          <a:prstGeom prst="rect">
            <a:avLst/>
          </a:prstGeom>
        </p:spPr>
      </p:pic>
    </p:spTree>
    <p:extLst>
      <p:ext uri="{BB962C8B-B14F-4D97-AF65-F5344CB8AC3E}">
        <p14:creationId xmlns:p14="http://schemas.microsoft.com/office/powerpoint/2010/main" val="32668912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53200" y="457200"/>
            <a:ext cx="1803341" cy="5715000"/>
          </a:xfrm>
          <a:prstGeom prst="rect">
            <a:avLst/>
          </a:prstGeom>
        </p:spPr>
      </p:pic>
      <p:pic>
        <p:nvPicPr>
          <p:cNvPr id="3" name="Picture 2"/>
          <p:cNvPicPr>
            <a:picLocks noChangeAspect="1"/>
          </p:cNvPicPr>
          <p:nvPr/>
        </p:nvPicPr>
        <p:blipFill>
          <a:blip r:embed="rId3"/>
          <a:stretch>
            <a:fillRect/>
          </a:stretch>
        </p:blipFill>
        <p:spPr>
          <a:xfrm>
            <a:off x="685800" y="1752600"/>
            <a:ext cx="5715000" cy="3238500"/>
          </a:xfrm>
          <a:prstGeom prst="rect">
            <a:avLst/>
          </a:prstGeom>
        </p:spPr>
      </p:pic>
    </p:spTree>
    <p:extLst>
      <p:ext uri="{BB962C8B-B14F-4D97-AF65-F5344CB8AC3E}">
        <p14:creationId xmlns:p14="http://schemas.microsoft.com/office/powerpoint/2010/main" val="379826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6F721B-8964-4ABC-8739-EA6C03D02054}"/>
              </a:ext>
            </a:extLst>
          </p:cNvPr>
          <p:cNvSpPr>
            <a:spLocks noGrp="1"/>
          </p:cNvSpPr>
          <p:nvPr>
            <p:ph idx="1"/>
          </p:nvPr>
        </p:nvSpPr>
        <p:spPr>
          <a:xfrm>
            <a:off x="228600" y="228600"/>
            <a:ext cx="8534400" cy="6553200"/>
          </a:xfrm>
        </p:spPr>
        <p:txBody>
          <a:bodyPr>
            <a:noAutofit/>
          </a:bodyPr>
          <a:lstStyle/>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როგორც აღვნიშნეთ, ინტერნეტის სიგნალი ვრცელდება კომპიუტერული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ქსელების</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საშუალებით</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ქსელური მოწყობილობები უკავშირდებიან ერთმანეთს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სხვადასხვა</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ტიპის</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საშუალებებით</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სპილენძის კაბელებით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მოწყობილობებს შორის მონაცემთა გადასაცემად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იყენებს</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დენის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სიგნალს;</a:t>
            </a:r>
          </a:p>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ოპტიკურ-ბოჭკოვანი კაბელებით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იყენებს შუშას და პლასტმასის სადენს,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ე.წ.</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ბოჭკოვანს</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რათა გადასცეს სინათლის სხივის იმპულსების მეშვეობით ინფორმაცია;</a:t>
            </a:r>
          </a:p>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უკაბელო კავშირი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იყენებს რადიო სიგნალებს, ინფრაწითელ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ტექნოლოგიას</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(ლაზერებს</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ან სატელიტურ კავშირებს. </a:t>
            </a:r>
            <a:r>
              <a:rPr lang="en-GB"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Wi-Fi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ინგლ. </a:t>
            </a:r>
            <a:r>
              <a:rPr lang="en-GB"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wireless fidelity) -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ლოკალურ</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ქსელში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უმავთულო კავშირის დამყარების საშუალება.</a:t>
            </a:r>
          </a:p>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კომპიუტერებს შორის როლების განაწილების თვალსაზრისით ქსელები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არსებობენ</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ერთრანგიანი</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სადაც ყველა კომპიუტერი თანასწორუფლებიანია, და </a:t>
            </a:r>
            <a:r>
              <a:rPr lang="ka-GE" sz="1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კლიენტ-</a:t>
            </a:r>
            <a:r>
              <a:rPr lang="en-GB" sz="1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სერვერული</a:t>
            </a: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lnSpc>
                <a:spcPct val="150000"/>
              </a:lnSpc>
              <a:spcAft>
                <a:spcPts val="450"/>
              </a:spcAft>
              <a:buNone/>
            </a:pP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ინფორმაციის გადაცემის სიჩქარის მიხედვით ქსელები შეიძლება დავყოთ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დაბალი</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მბიტ/წმ-დე), საშუალო (100 მბიტ/წმ-დე), და მაღალი სიჩქარის ქსელებად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100</a:t>
            </a:r>
            <a:r>
              <a:rPr lang="en-GB"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მბიტ/წმ-ზე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მეტი).</a:t>
            </a:r>
            <a:endParaRPr lang="en-US" sz="1600" dirty="0">
              <a:solidFill>
                <a:srgbClr val="002060"/>
              </a:solidFill>
            </a:endParaRPr>
          </a:p>
        </p:txBody>
      </p:sp>
    </p:spTree>
    <p:extLst>
      <p:ext uri="{BB962C8B-B14F-4D97-AF65-F5344CB8AC3E}">
        <p14:creationId xmlns:p14="http://schemas.microsoft.com/office/powerpoint/2010/main" val="16023675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03459B-A9CC-4C17-9315-F7796335423B}"/>
              </a:ext>
            </a:extLst>
          </p:cNvPr>
          <p:cNvPicPr>
            <a:picLocks noChangeAspect="1"/>
          </p:cNvPicPr>
          <p:nvPr/>
        </p:nvPicPr>
        <p:blipFill>
          <a:blip r:embed="rId2"/>
          <a:stretch>
            <a:fillRect/>
          </a:stretch>
        </p:blipFill>
        <p:spPr>
          <a:xfrm>
            <a:off x="1309705" y="285749"/>
            <a:ext cx="6524589" cy="6286501"/>
          </a:xfrm>
          <a:prstGeom prst="rect">
            <a:avLst/>
          </a:prstGeom>
        </p:spPr>
      </p:pic>
    </p:spTree>
    <p:extLst>
      <p:ext uri="{BB962C8B-B14F-4D97-AF65-F5344CB8AC3E}">
        <p14:creationId xmlns:p14="http://schemas.microsoft.com/office/powerpoint/2010/main" val="24914693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6F721B-8964-4ABC-8739-EA6C03D02054}"/>
              </a:ext>
            </a:extLst>
          </p:cNvPr>
          <p:cNvSpPr>
            <a:spLocks noGrp="1"/>
          </p:cNvSpPr>
          <p:nvPr>
            <p:ph idx="1"/>
          </p:nvPr>
        </p:nvSpPr>
        <p:spPr>
          <a:xfrm>
            <a:off x="304800" y="381000"/>
            <a:ext cx="8153400" cy="6096000"/>
          </a:xfrm>
        </p:spPr>
        <p:txBody>
          <a:bodyPr>
            <a:noAutofit/>
          </a:bodyPr>
          <a:lstStyle/>
          <a:p>
            <a:pPr marL="0" indent="0" algn="just">
              <a:lnSpc>
                <a:spcPct val="150000"/>
              </a:lnSpc>
              <a:spcAft>
                <a:spcPts val="450"/>
              </a:spcAft>
              <a:buNone/>
            </a:pP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მოდემი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Modem) -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ელექტრონული მოწყობილობაა, რომელიც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სატელეფონო ხაზებში</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ანალოგური სიგნალის მეშვეობით გადასცემს ინფორმაციას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კომპიუტერებს შორის</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lnSpc>
                <a:spcPct val="150000"/>
              </a:lnSpc>
              <a:spcAft>
                <a:spcPts val="450"/>
              </a:spcAft>
              <a:buNone/>
            </a:pPr>
            <a:r>
              <a:rPr lang="ka-GE" sz="1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კონცენტრატორი </a:t>
            </a: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Hub) -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უზრუნველყოფს ერთ ქსელში რამოდენიმე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 ჩართვას (პორტების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რაოდენობის მიხედვით) შემოსულ პაკეტებს უგზავნის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ყველა კომპიუტერს</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მიუხედავად იმისა, არის თუ არა მისთვის განკუთვნილი. ამის გამო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ხდება ქსელში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მოძრაობის, იგივე ტრაფიკის (</a:t>
            </a:r>
            <a:r>
              <a:rPr lang="en-US" sz="1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Trafic</a:t>
            </a:r>
            <a:r>
              <a:rPr lang="en-US"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გადატვირთვა. ჰაბს შეიძლება ჰქონდეს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6, 12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 მეტი </a:t>
            </a:r>
            <a:r>
              <a:rPr lang="en-US"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RJ 45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პორტი.</a:t>
            </a:r>
          </a:p>
          <a:p>
            <a:pPr marL="0" indent="0" algn="just">
              <a:lnSpc>
                <a:spcPct val="150000"/>
              </a:lnSpc>
              <a:spcAft>
                <a:spcPts val="450"/>
              </a:spcAft>
              <a:buNone/>
            </a:pP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კომუტატორი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Switch) -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უზრუნველყოფს ერთ ქსელში რამოდენიმე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 ჩართვას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(პორტების რაოდენობის მიხედვით). ჰაბისაგან განსხვავებით სვიჩი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მონაცემებს უგზავნის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იმ კომპიუტერს, რომლისთვისაცაა განკუთვნილი.</a:t>
            </a:r>
          </a:p>
          <a:p>
            <a:pPr marL="0" indent="0" algn="just">
              <a:lnSpc>
                <a:spcPct val="150000"/>
              </a:lnSpc>
              <a:spcAft>
                <a:spcPts val="450"/>
              </a:spcAft>
              <a:buNone/>
            </a:pP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მარშრუტიზატორი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Router)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 სხვადასხვა ქსელების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ერთმანეთთან დასაკავშირებლად</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განსაზღვრავს მარშრუტს დაშორებულ ქსელებში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ინფორმაციის გადაცემისას</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lnSpc>
                <a:spcPct val="150000"/>
              </a:lnSpc>
              <a:spcAft>
                <a:spcPts val="450"/>
              </a:spcAft>
              <a:buNone/>
            </a:pPr>
            <a:r>
              <a:rPr lang="ka-GE"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უკაბელო წვდომის წერტილი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Wireless Access Point) -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 </a:t>
            </a:r>
            <a:r>
              <a:rPr lang="ka-GE" sz="16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რადიოტალღური სიგნალებით </a:t>
            </a:r>
            <a:r>
              <a:rPr lang="ka-GE"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საკომუნიკაციოდ.</a:t>
            </a:r>
            <a:endParaRPr lang="en-US" sz="1600" dirty="0">
              <a:solidFill>
                <a:srgbClr val="002060"/>
              </a:solidFill>
            </a:endParaRPr>
          </a:p>
        </p:txBody>
      </p:sp>
    </p:spTree>
    <p:extLst>
      <p:ext uri="{BB962C8B-B14F-4D97-AF65-F5344CB8AC3E}">
        <p14:creationId xmlns:p14="http://schemas.microsoft.com/office/powerpoint/2010/main" val="40578282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F5F55-932A-4370-B469-BC23EAB67559}"/>
              </a:ext>
            </a:extLst>
          </p:cNvPr>
          <p:cNvPicPr>
            <a:picLocks noChangeAspect="1"/>
          </p:cNvPicPr>
          <p:nvPr/>
        </p:nvPicPr>
        <p:blipFill>
          <a:blip r:embed="rId2"/>
          <a:stretch>
            <a:fillRect/>
          </a:stretch>
        </p:blipFill>
        <p:spPr>
          <a:xfrm>
            <a:off x="914400" y="598839"/>
            <a:ext cx="7315200" cy="5660321"/>
          </a:xfrm>
          <a:prstGeom prst="rect">
            <a:avLst/>
          </a:prstGeom>
        </p:spPr>
      </p:pic>
    </p:spTree>
    <p:extLst>
      <p:ext uri="{BB962C8B-B14F-4D97-AF65-F5344CB8AC3E}">
        <p14:creationId xmlns:p14="http://schemas.microsoft.com/office/powerpoint/2010/main" val="10131503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E27D6-AA52-49CB-B590-63A23CDF12AE}"/>
              </a:ext>
            </a:extLst>
          </p:cNvPr>
          <p:cNvPicPr>
            <a:picLocks noChangeAspect="1"/>
          </p:cNvPicPr>
          <p:nvPr/>
        </p:nvPicPr>
        <p:blipFill>
          <a:blip r:embed="rId2"/>
          <a:stretch>
            <a:fillRect/>
          </a:stretch>
        </p:blipFill>
        <p:spPr>
          <a:xfrm>
            <a:off x="304800" y="533400"/>
            <a:ext cx="8572500" cy="2743200"/>
          </a:xfrm>
          <a:prstGeom prst="rect">
            <a:avLst/>
          </a:prstGeom>
        </p:spPr>
      </p:pic>
      <p:pic>
        <p:nvPicPr>
          <p:cNvPr id="4" name="Picture 3">
            <a:extLst>
              <a:ext uri="{FF2B5EF4-FFF2-40B4-BE49-F238E27FC236}">
                <a16:creationId xmlns:a16="http://schemas.microsoft.com/office/drawing/2014/main" id="{67EC8D99-7AE8-41FF-B002-3B187A18CDC6}"/>
              </a:ext>
            </a:extLst>
          </p:cNvPr>
          <p:cNvPicPr>
            <a:picLocks noChangeAspect="1"/>
          </p:cNvPicPr>
          <p:nvPr/>
        </p:nvPicPr>
        <p:blipFill>
          <a:blip r:embed="rId3"/>
          <a:stretch>
            <a:fillRect/>
          </a:stretch>
        </p:blipFill>
        <p:spPr>
          <a:xfrm>
            <a:off x="285750" y="3352800"/>
            <a:ext cx="8591550" cy="2938311"/>
          </a:xfrm>
          <a:prstGeom prst="rect">
            <a:avLst/>
          </a:prstGeom>
        </p:spPr>
      </p:pic>
    </p:spTree>
    <p:extLst>
      <p:ext uri="{BB962C8B-B14F-4D97-AF65-F5344CB8AC3E}">
        <p14:creationId xmlns:p14="http://schemas.microsoft.com/office/powerpoint/2010/main" val="26881349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F57F65-915D-4C71-9485-BECE6756EF5C}"/>
              </a:ext>
            </a:extLst>
          </p:cNvPr>
          <p:cNvPicPr>
            <a:picLocks noChangeAspect="1"/>
          </p:cNvPicPr>
          <p:nvPr/>
        </p:nvPicPr>
        <p:blipFill>
          <a:blip r:embed="rId2"/>
          <a:stretch>
            <a:fillRect/>
          </a:stretch>
        </p:blipFill>
        <p:spPr>
          <a:xfrm>
            <a:off x="242506" y="1758550"/>
            <a:ext cx="8686800" cy="4892464"/>
          </a:xfrm>
          <a:prstGeom prst="rect">
            <a:avLst/>
          </a:prstGeom>
        </p:spPr>
      </p:pic>
      <p:sp>
        <p:nvSpPr>
          <p:cNvPr id="4" name="Rectangle 3">
            <a:extLst>
              <a:ext uri="{FF2B5EF4-FFF2-40B4-BE49-F238E27FC236}">
                <a16:creationId xmlns:a16="http://schemas.microsoft.com/office/drawing/2014/main" id="{C044077D-59C5-4B29-9858-EE26D5B58067}"/>
              </a:ext>
            </a:extLst>
          </p:cNvPr>
          <p:cNvSpPr/>
          <p:nvPr/>
        </p:nvSpPr>
        <p:spPr>
          <a:xfrm>
            <a:off x="272986" y="158118"/>
            <a:ext cx="4083234" cy="369332"/>
          </a:xfrm>
          <a:prstGeom prst="rect">
            <a:avLst/>
          </a:prstGeom>
        </p:spPr>
        <p:txBody>
          <a:bodyPr wrap="none">
            <a:spAutoFit/>
          </a:bodyPr>
          <a:lstStyle/>
          <a:p>
            <a:r>
              <a:rPr lang="en-GB" b="1" dirty="0">
                <a:solidFill>
                  <a:srgbClr val="C00000"/>
                </a:solidFill>
                <a:latin typeface="Times New Roman" panose="02020603050405020304" pitchFamily="18" charset="0"/>
                <a:cs typeface="Times New Roman" panose="02020603050405020304" pitchFamily="18" charset="0"/>
                <a:hlinkClick r:id="rId3"/>
              </a:rPr>
              <a:t>https://www.submarinecablemap.com/</a:t>
            </a:r>
            <a:r>
              <a:rPr lang="en-GB" b="1" dirty="0">
                <a:solidFill>
                  <a:srgbClr val="C0000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56810FF0-A86F-4EA4-A498-64AEF5477D27}"/>
              </a:ext>
            </a:extLst>
          </p:cNvPr>
          <p:cNvSpPr/>
          <p:nvPr/>
        </p:nvSpPr>
        <p:spPr>
          <a:xfrm>
            <a:off x="272986" y="558221"/>
            <a:ext cx="8628508" cy="969689"/>
          </a:xfrm>
          <a:prstGeom prst="rect">
            <a:avLst/>
          </a:prstGeom>
        </p:spPr>
        <p:txBody>
          <a:bodyPr wrap="square">
            <a:spAutoFit/>
          </a:bodyPr>
          <a:lstStyle/>
          <a:p>
            <a:pPr>
              <a:lnSpc>
                <a:spcPct val="150000"/>
              </a:lnSpc>
            </a:pPr>
            <a:r>
              <a:rPr lang="ka-GE" sz="2000" b="1" dirty="0">
                <a:solidFill>
                  <a:srgbClr val="002060"/>
                </a:solidFill>
              </a:rPr>
              <a:t>ინტერნეტ კავშირის მხოლოდ 1% ხორციელდება სატელიტით, დანარჩენი 99% კი წყალქვეშა კაბელებით ოკეანეების ფსკერზე.</a:t>
            </a:r>
            <a:endParaRPr lang="en-GB" sz="2000" b="1" dirty="0">
              <a:solidFill>
                <a:srgbClr val="002060"/>
              </a:solidFill>
            </a:endParaRPr>
          </a:p>
        </p:txBody>
      </p:sp>
    </p:spTree>
    <p:extLst>
      <p:ext uri="{BB962C8B-B14F-4D97-AF65-F5344CB8AC3E}">
        <p14:creationId xmlns:p14="http://schemas.microsoft.com/office/powerpoint/2010/main" val="11917912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571162-EC74-46CE-85D8-A67915D7BA36}"/>
              </a:ext>
            </a:extLst>
          </p:cNvPr>
          <p:cNvSpPr/>
          <p:nvPr/>
        </p:nvSpPr>
        <p:spPr>
          <a:xfrm>
            <a:off x="457200" y="533400"/>
            <a:ext cx="2971800" cy="2862322"/>
          </a:xfrm>
          <a:prstGeom prst="rect">
            <a:avLst/>
          </a:prstGeom>
        </p:spPr>
        <p:txBody>
          <a:bodyPr wrap="square">
            <a:spAutoFit/>
          </a:bodyPr>
          <a:lstStyle/>
          <a:p>
            <a:r>
              <a:rPr lang="en-GB" b="1" dirty="0">
                <a:solidFill>
                  <a:srgbClr val="C00000"/>
                </a:solidFill>
              </a:rPr>
              <a:t>Caucasus Cable System</a:t>
            </a:r>
          </a:p>
          <a:p>
            <a:r>
              <a:rPr lang="en-GB" dirty="0"/>
              <a:t>RFS: 2008 November</a:t>
            </a:r>
          </a:p>
          <a:p>
            <a:r>
              <a:rPr lang="en-GB" dirty="0"/>
              <a:t>Cable Length: 1,200 km</a:t>
            </a:r>
          </a:p>
          <a:p>
            <a:r>
              <a:rPr lang="en-GB" dirty="0"/>
              <a:t>Owners: Caucasus Online</a:t>
            </a:r>
          </a:p>
          <a:p>
            <a:r>
              <a:rPr lang="en-GB" dirty="0"/>
              <a:t>URL: http://www.co.ge/en/</a:t>
            </a:r>
          </a:p>
          <a:p>
            <a:r>
              <a:rPr lang="en-GB" dirty="0"/>
              <a:t>Landing Points</a:t>
            </a:r>
          </a:p>
          <a:p>
            <a:r>
              <a:rPr lang="en-GB" dirty="0" err="1"/>
              <a:t>Balchik</a:t>
            </a:r>
            <a:r>
              <a:rPr lang="en-GB" dirty="0"/>
              <a:t>, Bulgaria</a:t>
            </a:r>
          </a:p>
          <a:p>
            <a:r>
              <a:rPr lang="en-GB" dirty="0" err="1"/>
              <a:t>Poti</a:t>
            </a:r>
            <a:r>
              <a:rPr lang="en-GB" dirty="0"/>
              <a:t>, Georgia</a:t>
            </a:r>
          </a:p>
          <a:p>
            <a:r>
              <a:rPr lang="en-GB" dirty="0"/>
              <a:t>12.6 </a:t>
            </a:r>
            <a:r>
              <a:rPr lang="en-GB" dirty="0" err="1"/>
              <a:t>Tbps</a:t>
            </a:r>
            <a:endParaRPr lang="en-GB" dirty="0"/>
          </a:p>
          <a:p>
            <a:r>
              <a:rPr lang="en-GB" b="1" dirty="0">
                <a:latin typeface="Times New Roman" panose="02020603050405020304" pitchFamily="18" charset="0"/>
                <a:cs typeface="Times New Roman" panose="02020603050405020304" pitchFamily="18" charset="0"/>
                <a:hlinkClick r:id="rId2"/>
              </a:rPr>
              <a:t>http://blackseacable.com/</a:t>
            </a:r>
            <a:r>
              <a:rPr lang="en-GB" b="1" dirty="0">
                <a:latin typeface="Times New Roman" panose="02020603050405020304" pitchFamily="18" charset="0"/>
                <a:cs typeface="Times New Roman" panose="02020603050405020304" pitchFamily="18" charset="0"/>
              </a:rPr>
              <a:t> </a:t>
            </a:r>
          </a:p>
        </p:txBody>
      </p:sp>
      <p:sp>
        <p:nvSpPr>
          <p:cNvPr id="4" name="Rectangle 3">
            <a:extLst>
              <a:ext uri="{FF2B5EF4-FFF2-40B4-BE49-F238E27FC236}">
                <a16:creationId xmlns:a16="http://schemas.microsoft.com/office/drawing/2014/main" id="{FB055216-D6CB-4455-931D-9686B59A3F1B}"/>
              </a:ext>
            </a:extLst>
          </p:cNvPr>
          <p:cNvSpPr/>
          <p:nvPr/>
        </p:nvSpPr>
        <p:spPr>
          <a:xfrm>
            <a:off x="457200" y="3657600"/>
            <a:ext cx="3124200" cy="2585323"/>
          </a:xfrm>
          <a:prstGeom prst="rect">
            <a:avLst/>
          </a:prstGeom>
        </p:spPr>
        <p:txBody>
          <a:bodyPr wrap="square">
            <a:spAutoFit/>
          </a:bodyPr>
          <a:lstStyle/>
          <a:p>
            <a:r>
              <a:rPr lang="en-GB" b="1" dirty="0">
                <a:solidFill>
                  <a:srgbClr val="C00000"/>
                </a:solidFill>
              </a:rPr>
              <a:t>Diamond Link Global</a:t>
            </a:r>
          </a:p>
          <a:p>
            <a:r>
              <a:rPr lang="en-GB" dirty="0"/>
              <a:t>RFS: 2020 Q1</a:t>
            </a:r>
          </a:p>
          <a:p>
            <a:r>
              <a:rPr lang="en-GB" dirty="0"/>
              <a:t>Cable Length: 1,208 km</a:t>
            </a:r>
          </a:p>
          <a:p>
            <a:r>
              <a:rPr lang="en-GB" dirty="0"/>
              <a:t>Owners: Diamond Link Global</a:t>
            </a:r>
          </a:p>
          <a:p>
            <a:r>
              <a:rPr lang="en-GB" dirty="0"/>
              <a:t>URL: </a:t>
            </a:r>
            <a:r>
              <a:rPr lang="en-GB" dirty="0" err="1"/>
              <a:t>n.a.</a:t>
            </a:r>
            <a:endParaRPr lang="en-GB" dirty="0"/>
          </a:p>
          <a:p>
            <a:r>
              <a:rPr lang="en-GB" dirty="0"/>
              <a:t>Landing Points</a:t>
            </a:r>
          </a:p>
          <a:p>
            <a:r>
              <a:rPr lang="en-GB" dirty="0"/>
              <a:t>Constanta, Romania</a:t>
            </a:r>
          </a:p>
          <a:p>
            <a:r>
              <a:rPr lang="en-GB" dirty="0" err="1"/>
              <a:t>Poti</a:t>
            </a:r>
            <a:r>
              <a:rPr lang="en-GB" dirty="0"/>
              <a:t>, Georgia</a:t>
            </a:r>
          </a:p>
          <a:p>
            <a:r>
              <a:rPr lang="en-GB" dirty="0"/>
              <a:t>129Tbps</a:t>
            </a:r>
          </a:p>
        </p:txBody>
      </p:sp>
      <p:sp>
        <p:nvSpPr>
          <p:cNvPr id="5" name="Rectangle 4">
            <a:extLst>
              <a:ext uri="{FF2B5EF4-FFF2-40B4-BE49-F238E27FC236}">
                <a16:creationId xmlns:a16="http://schemas.microsoft.com/office/drawing/2014/main" id="{BA044F8F-FEAA-4895-B1A2-5B03499A3514}"/>
              </a:ext>
            </a:extLst>
          </p:cNvPr>
          <p:cNvSpPr/>
          <p:nvPr/>
        </p:nvSpPr>
        <p:spPr>
          <a:xfrm>
            <a:off x="4533900" y="536448"/>
            <a:ext cx="4229100" cy="2585323"/>
          </a:xfrm>
          <a:prstGeom prst="rect">
            <a:avLst/>
          </a:prstGeom>
        </p:spPr>
        <p:txBody>
          <a:bodyPr wrap="square">
            <a:spAutoFit/>
          </a:bodyPr>
          <a:lstStyle/>
          <a:p>
            <a:r>
              <a:rPr lang="en-GB" b="1" dirty="0">
                <a:solidFill>
                  <a:srgbClr val="C00000"/>
                </a:solidFill>
              </a:rPr>
              <a:t>Georgia-Russia</a:t>
            </a:r>
          </a:p>
          <a:p>
            <a:r>
              <a:rPr lang="en-GB" dirty="0"/>
              <a:t>RFS: 2000 December</a:t>
            </a:r>
          </a:p>
          <a:p>
            <a:r>
              <a:rPr lang="en-GB" dirty="0"/>
              <a:t>Cable Length: 433 km</a:t>
            </a:r>
          </a:p>
          <a:p>
            <a:r>
              <a:rPr lang="en-GB" dirty="0"/>
              <a:t>Owners: </a:t>
            </a:r>
            <a:r>
              <a:rPr lang="en-GB" dirty="0" err="1"/>
              <a:t>Rostelecom</a:t>
            </a:r>
            <a:r>
              <a:rPr lang="en-GB" dirty="0"/>
              <a:t>, FOPTNET, </a:t>
            </a:r>
            <a:r>
              <a:rPr lang="en-GB" dirty="0" err="1"/>
              <a:t>DanTelco</a:t>
            </a:r>
            <a:endParaRPr lang="en-GB" dirty="0"/>
          </a:p>
          <a:p>
            <a:r>
              <a:rPr lang="en-GB" dirty="0"/>
              <a:t>URL: http://www.georgia-russia.com</a:t>
            </a:r>
          </a:p>
          <a:p>
            <a:r>
              <a:rPr lang="en-GB" dirty="0"/>
              <a:t>Landing Points</a:t>
            </a:r>
          </a:p>
          <a:p>
            <a:r>
              <a:rPr lang="en-GB" dirty="0"/>
              <a:t>Novorossiysk, Russia</a:t>
            </a:r>
          </a:p>
          <a:p>
            <a:r>
              <a:rPr lang="en-GB" dirty="0" err="1"/>
              <a:t>Poti</a:t>
            </a:r>
            <a:r>
              <a:rPr lang="en-GB" dirty="0"/>
              <a:t>, Georgia</a:t>
            </a:r>
          </a:p>
          <a:p>
            <a:r>
              <a:rPr lang="en-GB" dirty="0"/>
              <a:t>Sochi, Russia</a:t>
            </a:r>
          </a:p>
        </p:txBody>
      </p:sp>
    </p:spTree>
    <p:extLst>
      <p:ext uri="{BB962C8B-B14F-4D97-AF65-F5344CB8AC3E}">
        <p14:creationId xmlns:p14="http://schemas.microsoft.com/office/powerpoint/2010/main" val="16049876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6F721B-8964-4ABC-8739-EA6C03D02054}"/>
              </a:ext>
            </a:extLst>
          </p:cNvPr>
          <p:cNvSpPr>
            <a:spLocks noGrp="1"/>
          </p:cNvSpPr>
          <p:nvPr>
            <p:ph idx="1"/>
          </p:nvPr>
        </p:nvSpPr>
        <p:spPr>
          <a:xfrm>
            <a:off x="533400" y="381000"/>
            <a:ext cx="8001000" cy="6096000"/>
          </a:xfrm>
        </p:spPr>
        <p:txBody>
          <a:bodyPr>
            <a:normAutofit fontScale="85000" lnSpcReduction="20000"/>
          </a:bodyPr>
          <a:lstStyle/>
          <a:p>
            <a:pPr marL="0" indent="0" algn="just">
              <a:lnSpc>
                <a:spcPct val="150000"/>
              </a:lnSpc>
              <a:spcAft>
                <a:spcPts val="450"/>
              </a:spcAft>
              <a:buNone/>
            </a:pPr>
            <a:r>
              <a:rPr lang="en-US" sz="24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ინტერნეტ-ბრაუზერი</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ასევე</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ვებ</a:t>
            </a:r>
            <a:r>
              <a:rPr lang="en-US"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ბრაუზერი</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ან</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უბრალოდ</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ბრაუზერი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წარმოადგენს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პროგრამას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ტექნიკურად</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„HTTP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კლიენტს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მომხმარებელს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საშუალებას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აძლევს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„HTML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დოკუმენტების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ინფორმაციის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ჩვენებას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ვებ-სერვერიდან</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ან</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ფაილური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სისტემიდან</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დღეისთვის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მრავალი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ინტერნეტ-ბრაუზერი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არსებობს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მათ</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შორის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პერსონალური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კომპიუტერებისთვის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ყველაზე</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პოპულარულია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Google Chrome, Microsoft Edge (Internet Explorer), Google Chrome, Opera, Safari, Mozilla Firefox.</a:t>
            </a:r>
            <a:endPar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450"/>
              </a:spcAft>
              <a:buNone/>
            </a:pPr>
            <a:r>
              <a:rPr lang="en-US" sz="24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ვებგვერდი</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საიტის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შემადგენელი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ნაწილია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იგი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წარმოადგენს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ინფორმაციის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წყაროს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შეიცავს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ჰიპერტექსტებს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რომელთა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საშუალებითაც</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ხდება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სხვადასხვა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დოკუმენტის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მოძიება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კავშირი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ყველაზე</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ხშირად</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საიტი</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დაწერილია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HTML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ან</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XHTML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ვებ</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პროგრამირების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ენაზე</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ხელმისაწვდომია</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ვებბრაუზერის</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საშუალებით</a:t>
            </a:r>
            <a:r>
              <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835243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9C5FF9-88BB-4E2D-9CFD-9F60F49D8833}"/>
              </a:ext>
            </a:extLst>
          </p:cNvPr>
          <p:cNvPicPr>
            <a:picLocks noChangeAspect="1"/>
          </p:cNvPicPr>
          <p:nvPr/>
        </p:nvPicPr>
        <p:blipFill>
          <a:blip r:embed="rId2"/>
          <a:stretch>
            <a:fillRect/>
          </a:stretch>
        </p:blipFill>
        <p:spPr>
          <a:xfrm>
            <a:off x="685800" y="457200"/>
            <a:ext cx="5405954" cy="20574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792ADF8C-990B-4586-BBA0-ED4C51716A1F}"/>
              </a:ext>
            </a:extLst>
          </p:cNvPr>
          <p:cNvSpPr/>
          <p:nvPr/>
        </p:nvSpPr>
        <p:spPr>
          <a:xfrm>
            <a:off x="679704" y="2832608"/>
            <a:ext cx="6178296" cy="2165593"/>
          </a:xfrm>
          <a:prstGeom prst="rect">
            <a:avLst/>
          </a:prstGeom>
          <a:solidFill>
            <a:schemeClr val="bg1"/>
          </a:solidFill>
          <a:ln w="38100">
            <a:solidFill>
              <a:srgbClr val="C0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ge</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საქართველო,</a:t>
            </a:r>
            <a:r>
              <a:rPr lang="ka-GE" sz="1600" dirty="0">
                <a:solidFill>
                  <a:srgbClr val="002060"/>
                </a:solidFill>
                <a:ea typeface="Calibri" panose="020F0502020204030204" pitchFamily="34" charset="0"/>
                <a:cs typeface="Times New Roman" panose="02020603050405020304" pitchFamily="18" charset="0"/>
              </a:rPr>
              <a:t> </a:t>
            </a:r>
            <a:r>
              <a:rPr lang="ka-GE" sz="1600" b="1" dirty="0">
                <a:solidFill>
                  <a:srgbClr val="002060"/>
                </a:solidFill>
                <a:ea typeface="Calibri" panose="020F0502020204030204" pitchFamily="34" charset="0"/>
                <a:cs typeface="Sylfaen" panose="010A0502050306030303" pitchFamily="18" charset="0"/>
              </a:rPr>
              <a:t>uk</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დიდი</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ბრიტანეთი</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და</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სხვა</a:t>
            </a:r>
            <a:r>
              <a:rPr lang="ka-GE" sz="1600" dirty="0">
                <a:solidFill>
                  <a:srgbClr val="002060"/>
                </a:solidFill>
                <a:ea typeface="Calibri" panose="020F0502020204030204" pitchFamily="34" charset="0"/>
                <a:cs typeface="Times New Roman" panose="02020603050405020304" pitchFamily="18" charset="0"/>
              </a:rPr>
              <a:t> </a:t>
            </a:r>
            <a:endParaRPr lang="en-US" sz="1600" b="1" dirty="0">
              <a:solidFill>
                <a:srgbClr val="002060"/>
              </a:solidFill>
              <a:ea typeface="Calibri" panose="020F0502020204030204" pitchFamily="34" charset="0"/>
              <a:cs typeface="Sylfaen" panose="010A0502050306030303" pitchFamily="18" charset="0"/>
            </a:endParaRPr>
          </a:p>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edu</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საგანმანათლებლო</a:t>
            </a:r>
            <a:r>
              <a:rPr lang="ka-GE" sz="1600" dirty="0">
                <a:solidFill>
                  <a:srgbClr val="002060"/>
                </a:solidFill>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gov</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სამთავრობო</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ორგანიზაციები</a:t>
            </a:r>
            <a:r>
              <a:rPr lang="ka-GE" sz="1600" dirty="0">
                <a:solidFill>
                  <a:srgbClr val="002060"/>
                </a:solidFill>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mil</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სამხედრო</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ორგანიზაციები</a:t>
            </a:r>
            <a:r>
              <a:rPr lang="ka-GE" sz="1600" dirty="0">
                <a:solidFill>
                  <a:srgbClr val="002060"/>
                </a:solidFill>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com</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კომერციული</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ორგანიზაციები</a:t>
            </a:r>
            <a:r>
              <a:rPr lang="ka-GE" sz="1600" dirty="0">
                <a:solidFill>
                  <a:srgbClr val="002060"/>
                </a:solidFill>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org</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არაკომერციული</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და</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არასამთავრობო</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ორგანიზაციები</a:t>
            </a:r>
            <a:r>
              <a:rPr lang="ka-GE" sz="1600" dirty="0">
                <a:solidFill>
                  <a:srgbClr val="002060"/>
                </a:solidFill>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ka-GE" sz="1600" b="1" dirty="0">
                <a:solidFill>
                  <a:srgbClr val="002060"/>
                </a:solidFill>
                <a:ea typeface="Calibri" panose="020F0502020204030204" pitchFamily="34" charset="0"/>
                <a:cs typeface="Sylfaen" panose="010A0502050306030303" pitchFamily="18" charset="0"/>
              </a:rPr>
              <a:t>net</a:t>
            </a:r>
            <a:r>
              <a:rPr lang="ka-GE" sz="1600" dirty="0">
                <a:solidFill>
                  <a:srgbClr val="002060"/>
                </a:solidFill>
                <a:ea typeface="Calibri" panose="020F0502020204030204" pitchFamily="34" charset="0"/>
                <a:cs typeface="Times New Roman" panose="02020603050405020304" pitchFamily="18" charset="0"/>
              </a:rPr>
              <a:t> - </a:t>
            </a:r>
            <a:r>
              <a:rPr lang="ka-GE" sz="1600" dirty="0">
                <a:solidFill>
                  <a:srgbClr val="002060"/>
                </a:solidFill>
                <a:ea typeface="Calibri" panose="020F0502020204030204" pitchFamily="34" charset="0"/>
                <a:cs typeface="Sylfaen" panose="010A0502050306030303" pitchFamily="18" charset="0"/>
              </a:rPr>
              <a:t>ქსელური</a:t>
            </a:r>
            <a:r>
              <a:rPr lang="ka-GE" sz="1600" dirty="0">
                <a:solidFill>
                  <a:srgbClr val="002060"/>
                </a:solidFill>
                <a:ea typeface="Calibri" panose="020F0502020204030204" pitchFamily="34" charset="0"/>
                <a:cs typeface="Times New Roman" panose="02020603050405020304" pitchFamily="18" charset="0"/>
              </a:rPr>
              <a:t> </a:t>
            </a:r>
            <a:r>
              <a:rPr lang="ka-GE" sz="1600" dirty="0">
                <a:solidFill>
                  <a:srgbClr val="002060"/>
                </a:solidFill>
                <a:ea typeface="Calibri" panose="020F0502020204030204" pitchFamily="34" charset="0"/>
                <a:cs typeface="Sylfaen" panose="010A0502050306030303" pitchFamily="18" charset="0"/>
              </a:rPr>
              <a:t>კომპანიები</a:t>
            </a:r>
            <a:endParaRPr lang="en-US" sz="1600" dirty="0">
              <a:solidFill>
                <a:srgbClr val="002060"/>
              </a:solidFill>
              <a:ea typeface="Calibri" panose="020F0502020204030204" pitchFamily="34" charset="0"/>
              <a:cs typeface="Sylfaen" panose="010A0502050306030303" pitchFamily="18" charset="0"/>
            </a:endParaRPr>
          </a:p>
          <a:p>
            <a:pPr marL="285750" indent="-285750">
              <a:buFont typeface="Arial" panose="020B0604020202020204" pitchFamily="34" charset="0"/>
              <a:buChar char="•"/>
            </a:pPr>
            <a:r>
              <a:rPr lang="en-US" sz="1600" b="1" dirty="0">
                <a:solidFill>
                  <a:srgbClr val="002060"/>
                </a:solidFill>
                <a:latin typeface="Times New Roman" panose="02020603050405020304" pitchFamily="18" charset="0"/>
                <a:ea typeface="Calibri" panose="020F0502020204030204" pitchFamily="34" charset="0"/>
              </a:rPr>
              <a:t>HTTP</a:t>
            </a:r>
            <a:r>
              <a:rPr lang="en-US" sz="1600" dirty="0">
                <a:solidFill>
                  <a:srgbClr val="002060"/>
                </a:solidFill>
                <a:latin typeface="Sylfaen" panose="010A0502050306030303" pitchFamily="18" charset="0"/>
                <a:ea typeface="Calibri" panose="020F0502020204030204" pitchFamily="34" charset="0"/>
                <a:cs typeface="Times New Roman" panose="02020603050405020304" pitchFamily="18" charset="0"/>
              </a:rPr>
              <a:t> - </a:t>
            </a:r>
            <a:r>
              <a:rPr lang="en-US" sz="1600" dirty="0" err="1">
                <a:solidFill>
                  <a:srgbClr val="002060"/>
                </a:solidFill>
                <a:latin typeface="Sylfaen" panose="010A0502050306030303" pitchFamily="18" charset="0"/>
                <a:ea typeface="Calibri" panose="020F0502020204030204" pitchFamily="34" charset="0"/>
                <a:cs typeface="Sylfaen" panose="010A0502050306030303" pitchFamily="18" charset="0"/>
              </a:rPr>
              <a:t>ჰიპერტექსტის</a:t>
            </a:r>
            <a:r>
              <a:rPr lang="en-US" sz="1600"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გადაცემის</a:t>
            </a:r>
            <a:r>
              <a:rPr lang="en-US" sz="1600"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განაწესი</a:t>
            </a:r>
            <a:endParaRPr lang="en-US" sz="1600" dirty="0">
              <a:solidFill>
                <a:srgbClr val="002060"/>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C436D665-53B4-4942-8A69-3C0CB5961DAB}"/>
              </a:ext>
            </a:extLst>
          </p:cNvPr>
          <p:cNvSpPr/>
          <p:nvPr/>
        </p:nvSpPr>
        <p:spPr>
          <a:xfrm>
            <a:off x="679704" y="5299953"/>
            <a:ext cx="7736423" cy="872418"/>
          </a:xfrm>
          <a:prstGeom prst="rect">
            <a:avLst/>
          </a:prstGeom>
          <a:solidFill>
            <a:schemeClr val="bg1"/>
          </a:solidFill>
          <a:ln w="38100">
            <a:solidFill>
              <a:srgbClr val="C0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285750" lvl="0" indent="-285750" algn="just">
              <a:lnSpc>
                <a:spcPct val="107000"/>
              </a:lnSpc>
              <a:spcAft>
                <a:spcPts val="0"/>
              </a:spcAft>
              <a:buFont typeface="Arial" panose="020B0604020202020204" pitchFamily="34" charset="0"/>
              <a:buChar char="•"/>
            </a:pPr>
            <a:r>
              <a:rPr lang="en-US" sz="1600" b="1" dirty="0">
                <a:solidFill>
                  <a:srgbClr val="002060"/>
                </a:solidFill>
                <a:latin typeface="Times New Roman" panose="02020603050405020304" pitchFamily="18" charset="0"/>
                <a:ea typeface="Times New Roman" panose="02020603050405020304" pitchFamily="18" charset="0"/>
              </a:rPr>
              <a:t>Electronic mail (E- mail</a:t>
            </a:r>
            <a:r>
              <a:rPr lang="en-US" sz="1600" dirty="0">
                <a:solidFill>
                  <a:srgbClr val="002060"/>
                </a:solidFill>
                <a:latin typeface="Sylfaen" panose="010A0502050306030303" pitchFamily="18" charset="0"/>
              </a:rPr>
              <a:t> - </a:t>
            </a:r>
            <a:r>
              <a:rPr lang="en-US" sz="1600" dirty="0" err="1">
                <a:solidFill>
                  <a:srgbClr val="002060"/>
                </a:solidFill>
                <a:latin typeface="Sylfaen" panose="010A0502050306030303" pitchFamily="18" charset="0"/>
                <a:cs typeface="Sylfaen" panose="010A0502050306030303" pitchFamily="18" charset="0"/>
              </a:rPr>
              <a:t>ელექტრონული</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ფოსტა</a:t>
            </a:r>
            <a:endParaRPr lang="en-US" sz="1600" dirty="0">
              <a:solidFill>
                <a:srgbClr val="002060"/>
              </a:solidFill>
            </a:endParaRPr>
          </a:p>
          <a:p>
            <a:pPr marL="285750" lvl="0" indent="-285750" algn="just">
              <a:lnSpc>
                <a:spcPct val="107000"/>
              </a:lnSpc>
              <a:spcAft>
                <a:spcPts val="0"/>
              </a:spcAft>
              <a:buFont typeface="Arial" panose="020B0604020202020204" pitchFamily="34" charset="0"/>
              <a:buChar char="•"/>
            </a:pPr>
            <a:r>
              <a:rPr lang="en-US" sz="1600" b="1" dirty="0">
                <a:solidFill>
                  <a:srgbClr val="002060"/>
                </a:solidFill>
                <a:latin typeface="Times New Roman" panose="02020603050405020304" pitchFamily="18" charset="0"/>
                <a:ea typeface="Times New Roman" panose="02020603050405020304" pitchFamily="18" charset="0"/>
              </a:rPr>
              <a:t>Usenet</a:t>
            </a:r>
            <a:r>
              <a:rPr lang="en-US" sz="1600" dirty="0">
                <a:solidFill>
                  <a:srgbClr val="002060"/>
                </a:solidFill>
                <a:latin typeface="Sylfaen" panose="010A0502050306030303" pitchFamily="18" charset="0"/>
              </a:rPr>
              <a:t> - </a:t>
            </a:r>
            <a:r>
              <a:rPr lang="en-US" sz="1600" dirty="0" err="1">
                <a:solidFill>
                  <a:srgbClr val="002060"/>
                </a:solidFill>
                <a:latin typeface="Sylfaen" panose="010A0502050306030303" pitchFamily="18" charset="0"/>
                <a:cs typeface="Sylfaen" panose="010A0502050306030303" pitchFamily="18" charset="0"/>
              </a:rPr>
              <a:t>ტელეკონფერენციათა</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სისტემა</a:t>
            </a:r>
            <a:endParaRPr lang="en-US" sz="1600" dirty="0">
              <a:solidFill>
                <a:srgbClr val="002060"/>
              </a:solidFill>
            </a:endParaRPr>
          </a:p>
          <a:p>
            <a:pPr marL="285750" lvl="0" indent="-285750" algn="just">
              <a:lnSpc>
                <a:spcPct val="107000"/>
              </a:lnSpc>
              <a:spcAft>
                <a:spcPts val="0"/>
              </a:spcAft>
              <a:buFont typeface="Arial" panose="020B0604020202020204" pitchFamily="34" charset="0"/>
              <a:buChar char="•"/>
            </a:pPr>
            <a:r>
              <a:rPr lang="en-US" sz="1600" b="1" dirty="0">
                <a:solidFill>
                  <a:srgbClr val="002060"/>
                </a:solidFill>
                <a:latin typeface="Times New Roman" panose="02020603050405020304" pitchFamily="18" charset="0"/>
                <a:ea typeface="Times New Roman" panose="02020603050405020304" pitchFamily="18" charset="0"/>
              </a:rPr>
              <a:t>FTP (File transfer protocol) </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ფაილების</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შენახვისა</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და</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გადაგზავნის</a:t>
            </a:r>
            <a:r>
              <a:rPr lang="en-US" sz="1600" dirty="0">
                <a:solidFill>
                  <a:srgbClr val="002060"/>
                </a:solidFill>
                <a:latin typeface="Sylfaen" panose="010A0502050306030303" pitchFamily="18" charset="0"/>
              </a:rPr>
              <a:t> </a:t>
            </a:r>
            <a:r>
              <a:rPr lang="en-US" sz="1600" dirty="0" err="1">
                <a:solidFill>
                  <a:srgbClr val="002060"/>
                </a:solidFill>
                <a:latin typeface="Sylfaen" panose="010A0502050306030303" pitchFamily="18" charset="0"/>
                <a:cs typeface="Sylfaen" panose="010A0502050306030303" pitchFamily="18" charset="0"/>
              </a:rPr>
              <a:t>სისტემა</a:t>
            </a:r>
            <a:endParaRPr lang="en-US" sz="1600" dirty="0">
              <a:solidFill>
                <a:srgbClr val="002060"/>
              </a:solidFill>
              <a:effectLst/>
            </a:endParaRPr>
          </a:p>
        </p:txBody>
      </p:sp>
    </p:spTree>
    <p:extLst>
      <p:ext uri="{BB962C8B-B14F-4D97-AF65-F5344CB8AC3E}">
        <p14:creationId xmlns:p14="http://schemas.microsoft.com/office/powerpoint/2010/main" val="20516576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81365-79C3-4715-A9A9-7C7DA14A0FAD}"/>
              </a:ext>
            </a:extLst>
          </p:cNvPr>
          <p:cNvPicPr>
            <a:picLocks noChangeAspect="1"/>
          </p:cNvPicPr>
          <p:nvPr/>
        </p:nvPicPr>
        <p:blipFill>
          <a:blip r:embed="rId2"/>
          <a:stretch>
            <a:fillRect/>
          </a:stretch>
        </p:blipFill>
        <p:spPr>
          <a:xfrm>
            <a:off x="544009" y="1295400"/>
            <a:ext cx="8055981" cy="4846740"/>
          </a:xfrm>
          <a:prstGeom prst="rect">
            <a:avLst/>
          </a:prstGeom>
        </p:spPr>
      </p:pic>
      <p:sp>
        <p:nvSpPr>
          <p:cNvPr id="2" name="TextBox 1">
            <a:extLst>
              <a:ext uri="{FF2B5EF4-FFF2-40B4-BE49-F238E27FC236}">
                <a16:creationId xmlns:a16="http://schemas.microsoft.com/office/drawing/2014/main" id="{EFC1CEEA-3CA9-4734-BC43-C3DDC89966F9}"/>
              </a:ext>
            </a:extLst>
          </p:cNvPr>
          <p:cNvSpPr txBox="1"/>
          <p:nvPr/>
        </p:nvSpPr>
        <p:spPr>
          <a:xfrm>
            <a:off x="1295399" y="381000"/>
            <a:ext cx="6553200" cy="461665"/>
          </a:xfrm>
          <a:prstGeom prst="rect">
            <a:avLst/>
          </a:prstGeom>
          <a:noFill/>
        </p:spPr>
        <p:txBody>
          <a:bodyPr wrap="squar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Cornell University Website Domain Structure</a:t>
            </a:r>
            <a:endParaRPr lang="en-GB"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81983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6C8E4-CC6C-4C65-AAE1-040DDD2EF264}"/>
              </a:ext>
            </a:extLst>
          </p:cNvPr>
          <p:cNvSpPr>
            <a:spLocks noGrp="1"/>
          </p:cNvSpPr>
          <p:nvPr>
            <p:ph idx="1"/>
          </p:nvPr>
        </p:nvSpPr>
        <p:spPr>
          <a:xfrm>
            <a:off x="762000" y="838200"/>
            <a:ext cx="7772400" cy="4572000"/>
          </a:xfrm>
        </p:spPr>
        <p:txBody>
          <a:bodyPr>
            <a:normAutofit fontScale="77500" lnSpcReduction="20000"/>
          </a:bodyPr>
          <a:lstStyle/>
          <a:p>
            <a:pPr marL="0" indent="0" algn="just">
              <a:lnSpc>
                <a:spcPct val="160000"/>
              </a:lnSpc>
              <a:buNone/>
            </a:pPr>
            <a:r>
              <a:rPr lang="en-US" sz="3000" b="1" dirty="0" err="1">
                <a:solidFill>
                  <a:srgbClr val="002060"/>
                </a:solidFill>
                <a:latin typeface="Times New Roman" panose="02020603050405020304" pitchFamily="18" charset="0"/>
                <a:cs typeface="Times New Roman" panose="02020603050405020304" pitchFamily="18" charset="0"/>
              </a:rPr>
              <a:t>ვებგვერდზე</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შესაძლებელია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განთავსებული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იყოს</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სხვადასხვა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სახის</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ინფორმაცია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ტექსტი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სურათები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ვიდეოები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მედია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ფაილები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და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ა.შ</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ასევე</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სხვადასხვა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სახის</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სკრიპტები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ჯავასკრიპტი</a:t>
            </a:r>
            <a:r>
              <a:rPr lang="en-US" sz="3000" b="1" dirty="0">
                <a:solidFill>
                  <a:srgbClr val="002060"/>
                </a:solidFill>
                <a:latin typeface="Times New Roman" panose="02020603050405020304" pitchFamily="18" charset="0"/>
                <a:cs typeface="Times New Roman" panose="02020603050405020304" pitchFamily="18" charset="0"/>
              </a:rPr>
              <a:t>, VB </a:t>
            </a:r>
            <a:r>
              <a:rPr lang="en-US" sz="3000" b="1" dirty="0" err="1">
                <a:solidFill>
                  <a:srgbClr val="002060"/>
                </a:solidFill>
                <a:latin typeface="Times New Roman" panose="02020603050405020304" pitchFamily="18" charset="0"/>
                <a:cs typeface="Times New Roman" panose="02020603050405020304" pitchFamily="18" charset="0"/>
              </a:rPr>
              <a:t>სკრიპტი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და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ა.შ</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როგორც</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წესი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ვებგვერდზე</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ასევე</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განთავსებული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სხვა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ვებგვერდების</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მისამართები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ბმულები</a:t>
            </a:r>
            <a:r>
              <a:rPr lang="en-US" sz="3000" b="1" dirty="0">
                <a:solidFill>
                  <a:srgbClr val="002060"/>
                </a:solidFill>
                <a:latin typeface="Times New Roman" panose="02020603050405020304" pitchFamily="18" charset="0"/>
                <a:cs typeface="Times New Roman" panose="02020603050405020304" pitchFamily="18" charset="0"/>
              </a:rPr>
              <a:t>).</a:t>
            </a:r>
          </a:p>
          <a:p>
            <a:pPr marL="0" indent="0" algn="just">
              <a:lnSpc>
                <a:spcPct val="160000"/>
              </a:lnSpc>
              <a:buNone/>
            </a:pPr>
            <a:r>
              <a:rPr lang="en-US" sz="3000" b="1" dirty="0" err="1">
                <a:solidFill>
                  <a:srgbClr val="002060"/>
                </a:solidFill>
                <a:latin typeface="Times New Roman" panose="02020603050405020304" pitchFamily="18" charset="0"/>
                <a:cs typeface="Times New Roman" panose="02020603050405020304" pitchFamily="18" charset="0"/>
              </a:rPr>
              <a:t>ყველაზე</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ხშირად</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ვებგვერდი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გვხვდება</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შემდეგი</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err="1">
                <a:solidFill>
                  <a:srgbClr val="002060"/>
                </a:solidFill>
                <a:latin typeface="Times New Roman" panose="02020603050405020304" pitchFamily="18" charset="0"/>
                <a:cs typeface="Times New Roman" panose="02020603050405020304" pitchFamily="18" charset="0"/>
              </a:rPr>
              <a:t>გაფართოებით</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a:solidFill>
                  <a:srgbClr val="FF0000"/>
                </a:solidFill>
                <a:latin typeface="Times New Roman" panose="02020603050405020304" pitchFamily="18" charset="0"/>
                <a:cs typeface="Times New Roman" panose="02020603050405020304" pitchFamily="18" charset="0"/>
              </a:rPr>
              <a:t>.html </a:t>
            </a:r>
            <a:r>
              <a:rPr lang="en-US" sz="3000" b="1" dirty="0" err="1">
                <a:solidFill>
                  <a:srgbClr val="002060"/>
                </a:solidFill>
                <a:latin typeface="Times New Roman" panose="02020603050405020304" pitchFamily="18" charset="0"/>
                <a:cs typeface="Times New Roman" panose="02020603050405020304" pitchFamily="18" charset="0"/>
              </a:rPr>
              <a:t>ან</a:t>
            </a:r>
            <a:r>
              <a:rPr lang="en-US" sz="3000" b="1" dirty="0">
                <a:solidFill>
                  <a:srgbClr val="002060"/>
                </a:solidFill>
                <a:latin typeface="Times New Roman" panose="02020603050405020304" pitchFamily="18" charset="0"/>
                <a:cs typeface="Times New Roman" panose="02020603050405020304" pitchFamily="18" charset="0"/>
              </a:rPr>
              <a:t> </a:t>
            </a:r>
            <a:r>
              <a:rPr lang="en-US" sz="3000" b="1" dirty="0">
                <a:solidFill>
                  <a:srgbClr val="FF0000"/>
                </a:solidFill>
                <a:latin typeface="Times New Roman" panose="02020603050405020304" pitchFamily="18" charset="0"/>
                <a:cs typeface="Times New Roman" panose="02020603050405020304" pitchFamily="18" charset="0"/>
              </a:rPr>
              <a:t>.</a:t>
            </a:r>
            <a:r>
              <a:rPr lang="en-US" sz="3000" b="1" dirty="0" err="1">
                <a:solidFill>
                  <a:srgbClr val="FF0000"/>
                </a:solidFill>
                <a:latin typeface="Times New Roman" panose="02020603050405020304" pitchFamily="18" charset="0"/>
                <a:cs typeface="Times New Roman" panose="02020603050405020304" pitchFamily="18" charset="0"/>
              </a:rPr>
              <a:t>htm</a:t>
            </a:r>
            <a:r>
              <a:rPr lang="en-US" sz="3000" b="1" dirty="0">
                <a:solidFill>
                  <a:srgbClr val="002060"/>
                </a:solidFill>
                <a:latin typeface="Times New Roman" panose="02020603050405020304" pitchFamily="18"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5030064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99A7C-B1DC-4DB2-9EA9-8BE965702013}"/>
              </a:ext>
            </a:extLst>
          </p:cNvPr>
          <p:cNvSpPr>
            <a:spLocks noGrp="1"/>
          </p:cNvSpPr>
          <p:nvPr>
            <p:ph idx="1"/>
          </p:nvPr>
        </p:nvSpPr>
        <p:spPr>
          <a:xfrm>
            <a:off x="304800" y="685800"/>
            <a:ext cx="8229600" cy="5394325"/>
          </a:xfrm>
        </p:spPr>
        <p:txBody>
          <a:bodyPr>
            <a:normAutofit fontScale="62500" lnSpcReduction="20000"/>
          </a:bodyPr>
          <a:lstStyle/>
          <a:p>
            <a:pPr marL="0" indent="0" algn="just">
              <a:lnSpc>
                <a:spcPct val="170000"/>
              </a:lnSpc>
              <a:spcAft>
                <a:spcPts val="450"/>
              </a:spcAft>
              <a:buNone/>
            </a:pP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ელექტრონული</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ფოსტა</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(e-mail) </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კომპიუტერულ</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ქსელში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მიღებისა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გაგზავნის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ტექნოლოგია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გაგზავნა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ხდება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Simple Mail Transfer Protocol</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საშუალებით</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დღეისათვის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ფართოდ</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სპამერების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მიერ</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თვითნებურად</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აგზავნინებს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არასაჭირო</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რომელთაც</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სპამი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ეწოდება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თუმცა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არსებობს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სპეცილური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სისტემები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ბლოკავს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მსგავსი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უმეტესობას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70000"/>
              </a:lnSpc>
              <a:spcAft>
                <a:spcPts val="450"/>
              </a:spcAft>
            </a:pP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70000"/>
              </a:lnSpc>
              <a:spcAft>
                <a:spcPts val="450"/>
              </a:spcAft>
              <a:buNone/>
            </a:pP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ელექტრონული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ფოსტის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შექმნის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თარიღად</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შეიძლება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დავასახელოთ</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1965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წელი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როდესაც</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მასაჩუსეტსის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ტექნოლოგიური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ინსტიტუტის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თანამშრომლებმა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ნოელ</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მორისმა</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ტომ</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ბან</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ბლეკმა</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დაწერეს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MAIL</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ოპერაციული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CTSS-</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ისთვის</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(Compatible Time-Sharing System).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იგი</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მუშაობდა</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კომპიუტერზე</a:t>
            </a:r>
            <a:r>
              <a:rPr lang="en-US"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IBM 7090/7094.</a:t>
            </a:r>
            <a:endParaRPr lang="en-US" sz="2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8226497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B4558-4A71-4CBF-873F-759900225C28}"/>
              </a:ext>
            </a:extLst>
          </p:cNvPr>
          <p:cNvSpPr>
            <a:spLocks noGrp="1"/>
          </p:cNvSpPr>
          <p:nvPr>
            <p:ph idx="1"/>
          </p:nvPr>
        </p:nvSpPr>
        <p:spPr>
          <a:xfrm>
            <a:off x="228600" y="685800"/>
            <a:ext cx="8382000" cy="5715000"/>
          </a:xfrm>
        </p:spPr>
        <p:txBody>
          <a:bodyPr>
            <a:normAutofit fontScale="55000" lnSpcReduction="20000"/>
          </a:bodyPr>
          <a:lstStyle/>
          <a:p>
            <a:pPr algn="just">
              <a:lnSpc>
                <a:spcPct val="140000"/>
              </a:lnSpc>
              <a:spcAft>
                <a:spcPts val="450"/>
              </a:spcAft>
              <a:buClr>
                <a:srgbClr val="009900"/>
              </a:buClr>
              <a:buFont typeface="Wingdings" panose="05000000000000000000" pitchFamily="2" charset="2"/>
              <a:buChar char="v"/>
            </a:pP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თანდათან</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განვითარდა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მრავალმომხმარებლიანი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ლოკალური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განვითარებასთან</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ერთად</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მომხმარებლებს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mail-</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გამოყენებით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შეეძლოთ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ერთმანეთისთვის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გაგზავნა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40000"/>
              </a:lnSpc>
              <a:spcAft>
                <a:spcPts val="450"/>
              </a:spcAft>
              <a:buClr>
                <a:srgbClr val="009900"/>
              </a:buClr>
              <a:buFont typeface="Wingdings" panose="05000000000000000000" pitchFamily="2" charset="2"/>
              <a:buChar char="v"/>
            </a:pP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შემდეგი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ნაბიჯი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იყო</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გაგზავნა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ერთი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კომპიუტერიდან</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მეორეზე</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ამისათვის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გამოიყენებოდა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მომხმარებლის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კომპიუტერზე</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იწერებოდა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შემდეგი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სახით</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foo!joe</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მომხმარებლის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იყო</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joe,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foo). UUCP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გამოყენების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შემთხვევაში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მისამართში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ემატებოდა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მარშრუტიც</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ადრესატამდე</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მისვლამდე</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რამდენიმე</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შუალედურ</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გაივლიდა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მაგალითად</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gate1!gate2!foo!joe </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წერილის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მიმღები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იყო</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joe,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გაივლიდა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gate1, gate2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კომპიუტერებს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ბოლოს</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მოხვდებოდა</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foo </a:t>
            </a:r>
            <a:r>
              <a:rPr lang="en-US"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კომპიუტერში</a:t>
            </a: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40000"/>
              </a:lnSpc>
              <a:spcAft>
                <a:spcPts val="450"/>
              </a:spcAft>
              <a:buClr>
                <a:srgbClr val="009900"/>
              </a:buClr>
              <a:buFont typeface="Wingdings" panose="05000000000000000000" pitchFamily="2" charset="2"/>
              <a:buChar char="v"/>
            </a:pP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ასეთი</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მისამართების</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სუსტი</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მხარე</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იყო</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რომ</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გამგზავნს</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უნდა</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სცოდნოდა</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სრული</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მარშრუტი</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რომელიც</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წერილს</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უნდა</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გაევლო</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მიმღებამდე</a:t>
            </a: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3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Clr>
                <a:srgbClr val="009900"/>
              </a:buClr>
              <a:buNone/>
            </a:pPr>
            <a:endParaRPr lang="en-US" dirty="0"/>
          </a:p>
        </p:txBody>
      </p:sp>
    </p:spTree>
    <p:extLst>
      <p:ext uri="{BB962C8B-B14F-4D97-AF65-F5344CB8AC3E}">
        <p14:creationId xmlns:p14="http://schemas.microsoft.com/office/powerpoint/2010/main" val="31657544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34629-03D1-4E66-BA8C-4833F2018964}"/>
              </a:ext>
            </a:extLst>
          </p:cNvPr>
          <p:cNvSpPr>
            <a:spLocks noGrp="1"/>
          </p:cNvSpPr>
          <p:nvPr>
            <p:ph idx="1"/>
          </p:nvPr>
        </p:nvSpPr>
        <p:spPr>
          <a:xfrm>
            <a:off x="457200" y="609600"/>
            <a:ext cx="8382000" cy="5410200"/>
          </a:xfrm>
        </p:spPr>
        <p:txBody>
          <a:bodyPr>
            <a:normAutofit fontScale="55000" lnSpcReduction="20000"/>
          </a:bodyPr>
          <a:lstStyle/>
          <a:p>
            <a:pPr marL="0" indent="0" algn="just">
              <a:lnSpc>
                <a:spcPct val="150000"/>
              </a:lnSpc>
              <a:spcAft>
                <a:spcPts val="450"/>
              </a:spcAft>
              <a:buNone/>
            </a:pP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გლობალური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დომენური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სახელების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სისტემის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DNS</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შექმნის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შემდეგ</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ადრესატის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მისამართად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შესაძლებელი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გახდა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დომენური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გამოყენება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მაგალითად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user@example.com</a:t>
            </a:r>
            <a:r>
              <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მომხმარებელი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user</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კომპიუტერზე</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example.com. </a:t>
            </a:r>
          </a:p>
          <a:p>
            <a:pPr marL="0" indent="0" algn="just">
              <a:lnSpc>
                <a:spcPct val="150000"/>
              </a:lnSpc>
              <a:spcAft>
                <a:spcPts val="450"/>
              </a:spcAft>
              <a:buNone/>
            </a:pP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ამან</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საჭირო</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გახადა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უკვე</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დანერგილი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ცნებების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შეცვლა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ფოსტისთვის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დაიწყეს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გამოყოფილი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სერვერების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გამოყენება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ახლა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პირდაპირ</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აღარ</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ხვდებოდა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ადრესატის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კომპიუტერში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არამედ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იგი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თავსდებოდა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სერვერში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მიმღები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სერვერიდან</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იღებდა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თავის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წერილებს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POP3, IMAP </a:t>
            </a:r>
            <a:r>
              <a:rPr lang="en-US" sz="36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RCP</a:t>
            </a:r>
            <a:r>
              <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პროტოკოლების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საშუალებით</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lnSpc>
                <a:spcPct val="150000"/>
              </a:lnSpc>
              <a:spcAft>
                <a:spcPts val="450"/>
              </a:spcAft>
              <a:buNone/>
            </a:pP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დღეისათვის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დომენური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სახელი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აღარ</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გამოიყენება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კონკრეტული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კომპიუტერის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მისამართად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იგი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მხოლოდ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საფოსტო</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დომენად</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იქცა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მასზე</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სხვადასხვა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სერვერი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შეიძლება</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იყოს</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პასუხისმგებელი</a:t>
            </a:r>
            <a:r>
              <a:rPr lang="en-US" sz="3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3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244208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EBB973-D9A2-4F8C-9B53-B06BC08FD73B}"/>
              </a:ext>
            </a:extLst>
          </p:cNvPr>
          <p:cNvSpPr>
            <a:spLocks noGrp="1"/>
          </p:cNvSpPr>
          <p:nvPr>
            <p:ph idx="1"/>
          </p:nvPr>
        </p:nvSpPr>
        <p:spPr>
          <a:xfrm>
            <a:off x="533400" y="609600"/>
            <a:ext cx="8229600" cy="5486400"/>
          </a:xfrm>
        </p:spPr>
        <p:txBody>
          <a:bodyPr>
            <a:normAutofit fontScale="40000" lnSpcReduction="20000"/>
          </a:bodyPr>
          <a:lstStyle/>
          <a:p>
            <a:pPr marL="0" indent="0" algn="just">
              <a:lnSpc>
                <a:spcPts val="1950"/>
              </a:lnSpc>
              <a:spcAft>
                <a:spcPts val="450"/>
              </a:spcAft>
              <a:buNone/>
            </a:pPr>
            <a:r>
              <a:rPr lang="en-US" b="1" dirty="0" err="1">
                <a:solidFill>
                  <a:srgbClr val="C00000"/>
                </a:solidFill>
                <a:latin typeface="Sylfaen" panose="010A0502050306030303" pitchFamily="18" charset="0"/>
                <a:ea typeface="Times New Roman" panose="02020603050405020304" pitchFamily="18" charset="0"/>
                <a:cs typeface="Sylfaen" panose="010A0502050306030303" pitchFamily="18" charset="0"/>
              </a:rPr>
              <a:t>მაგალითი</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ts val="1950"/>
              </a:lnSpc>
              <a:spcAft>
                <a:spcPts val="450"/>
              </a:spcAft>
              <a:buNone/>
            </a:pP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მოცემულ</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სურათზე</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მარტივად</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არის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ნაჩვენები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ელექტრონული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ფოსტის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გაგზავნისა</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და</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მიღების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პრინციპი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როდესაც</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Alice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თავისი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ელექტრონული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ფოსტის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კლიენტი</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პროგრამის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საშუალებით</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უგზავნის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 Bob-</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ს</a:t>
            </a: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a:t>
            </a:r>
            <a:endPar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ts val="1950"/>
              </a:lnSpc>
              <a:spcAft>
                <a:spcPts val="450"/>
              </a:spcAft>
              <a:buFont typeface="Wingdings" panose="05000000000000000000" pitchFamily="2" charset="2"/>
              <a:buChar char="Ø"/>
            </a:pP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მისი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(Alice)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ელექტრონული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ფოსტის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კლიენტი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პროგრამა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აფორმატებს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შესაბამის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ელექტრონული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ფოსტის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ფორმატში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Simple Mail Transfer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პროტოკოლის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(SMTP)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საშუალებით</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უგზავნის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ლოკალურ</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საფოსტო</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რომელსაც</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აკონტროლებს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მისი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ინტერნეტ</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პროვაიდერი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(ISP).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შემთხვევაში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smtp.a.org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არის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Alice-</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ინტერნეტ</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პროვაიდერის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მისამართი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a:t>
            </a:r>
            <a:endParaRPr lang="en-US" sz="2800" dirty="0">
              <a:solidFill>
                <a:srgbClr val="002060"/>
              </a:solidFill>
              <a:latin typeface="Calibri" panose="020F0502020204030204" pitchFamily="34" charset="0"/>
              <a:ea typeface="Calibri" panose="020F0502020204030204" pitchFamily="34" charset="0"/>
              <a:cs typeface="Sylfaen" panose="010A0502050306030303" pitchFamily="18" charset="0"/>
            </a:endParaRPr>
          </a:p>
          <a:p>
            <a:pPr algn="just">
              <a:lnSpc>
                <a:spcPts val="1950"/>
              </a:lnSpc>
              <a:spcAft>
                <a:spcPts val="450"/>
              </a:spcAft>
              <a:buFont typeface="Wingdings" panose="05000000000000000000" pitchFamily="2" charset="2"/>
              <a:buChar char="Ø"/>
            </a:pP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საფოსტო</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ეძებს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SMTP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პროტოკოლში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მითითებულ</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ელექტრონული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ფოსტის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მისამართს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შემთხვევაში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bob@b.org. @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ნიშნის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მარცხენა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ნაწილი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არის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მიმღების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მომხმარებლის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სახელი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მარჯვენა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ნაწილი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კი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დომენური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სახელი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გამგზავნი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საფოსტო</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ეძებს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მისამართს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დომენური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სახელების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სისტემაში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პოულობს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მიმღების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რომელიც</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იღებს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გამგზავნი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სერვერიდან</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a:t>
            </a:r>
            <a:endParaRPr lang="en-US" sz="2800" dirty="0">
              <a:solidFill>
                <a:srgbClr val="002060"/>
              </a:solidFill>
              <a:latin typeface="Calibri" panose="020F0502020204030204" pitchFamily="34" charset="0"/>
              <a:ea typeface="Calibri" panose="020F0502020204030204" pitchFamily="34" charset="0"/>
              <a:cs typeface="Sylfaen" panose="010A0502050306030303" pitchFamily="18" charset="0"/>
            </a:endParaRPr>
          </a:p>
          <a:p>
            <a:pPr algn="just">
              <a:lnSpc>
                <a:spcPts val="1950"/>
              </a:lnSpc>
              <a:spcAft>
                <a:spcPts val="450"/>
              </a:spcAft>
              <a:buFont typeface="Wingdings" panose="05000000000000000000" pitchFamily="2" charset="2"/>
              <a:buChar char="Ø"/>
            </a:pP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b.org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დომენის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DNS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ns.b.org,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პასუხობს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MX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ჩანაწერით</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შემთხვევაში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mx.b.org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არის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Bob-</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ინტერნეტ</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პროვაიდერის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სერვერი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a:t>
            </a:r>
            <a:endParaRPr lang="en-US" sz="2800" dirty="0">
              <a:solidFill>
                <a:srgbClr val="002060"/>
              </a:solidFill>
              <a:latin typeface="Calibri" panose="020F0502020204030204" pitchFamily="34" charset="0"/>
              <a:ea typeface="Calibri" panose="020F0502020204030204" pitchFamily="34" charset="0"/>
              <a:cs typeface="Sylfaen" panose="010A0502050306030303" pitchFamily="18" charset="0"/>
            </a:endParaRPr>
          </a:p>
          <a:p>
            <a:pPr algn="just">
              <a:lnSpc>
                <a:spcPts val="1950"/>
              </a:lnSpc>
              <a:spcAft>
                <a:spcPts val="450"/>
              </a:spcAft>
              <a:buFont typeface="Wingdings" panose="05000000000000000000" pitchFamily="2" charset="2"/>
              <a:buChar char="Ø"/>
            </a:pP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smtp.a.org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უგზავნის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mx.b.org-</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SMTP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პროტოკოლის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საშუალებით</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რომელიც</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ხვდება</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Bob-</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საფოსტო</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ყუთში</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a:t>
            </a:r>
            <a:endParaRPr lang="en-US" sz="2800" dirty="0">
              <a:solidFill>
                <a:srgbClr val="002060"/>
              </a:solidFill>
              <a:latin typeface="Calibri" panose="020F0502020204030204" pitchFamily="34" charset="0"/>
              <a:ea typeface="Calibri" panose="020F0502020204030204" pitchFamily="34" charset="0"/>
              <a:cs typeface="Sylfaen" panose="010A0502050306030303" pitchFamily="18" charset="0"/>
            </a:endParaRPr>
          </a:p>
          <a:p>
            <a:pPr algn="just">
              <a:lnSpc>
                <a:spcPts val="1950"/>
              </a:lnSpc>
              <a:spcAft>
                <a:spcPts val="450"/>
              </a:spcAft>
              <a:buFont typeface="Wingdings" panose="05000000000000000000" pitchFamily="2" charset="2"/>
              <a:buChar char="Ø"/>
            </a:pP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Bob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იღებს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ამ</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წერილს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POP3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პროტოკოლის</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საშუალებით</a:t>
            </a:r>
            <a:r>
              <a:rPr lang="en-US" b="1" dirty="0">
                <a:solidFill>
                  <a:srgbClr val="002060"/>
                </a:solidFill>
                <a:latin typeface="Arial" panose="020B0604020202020204" pitchFamily="34" charset="0"/>
                <a:ea typeface="Times New Roman" panose="02020603050405020304" pitchFamily="18" charset="0"/>
                <a:cs typeface="Sylfaen" panose="010A0502050306030303" pitchFamily="18" charset="0"/>
              </a:rPr>
              <a:t>.</a:t>
            </a:r>
            <a:endParaRPr lang="en-US" sz="2800" dirty="0">
              <a:solidFill>
                <a:srgbClr val="002060"/>
              </a:solidFill>
              <a:latin typeface="Calibri" panose="020F0502020204030204" pitchFamily="34" charset="0"/>
              <a:ea typeface="Calibri" panose="020F0502020204030204" pitchFamily="34" charset="0"/>
              <a:cs typeface="Sylfaen" panose="010A0502050306030303" pitchFamily="18" charset="0"/>
            </a:endParaRPr>
          </a:p>
          <a:p>
            <a:pPr marL="0" indent="0">
              <a:buNone/>
            </a:pPr>
            <a:endParaRPr lang="en-US" dirty="0"/>
          </a:p>
        </p:txBody>
      </p:sp>
    </p:spTree>
    <p:extLst>
      <p:ext uri="{BB962C8B-B14F-4D97-AF65-F5344CB8AC3E}">
        <p14:creationId xmlns:p14="http://schemas.microsoft.com/office/powerpoint/2010/main" val="21905840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C6B196-B639-4298-B41B-BB24098C8EA9}"/>
              </a:ext>
            </a:extLst>
          </p:cNvPr>
          <p:cNvPicPr>
            <a:picLocks noChangeAspect="1"/>
          </p:cNvPicPr>
          <p:nvPr/>
        </p:nvPicPr>
        <p:blipFill>
          <a:blip r:embed="rId2"/>
          <a:stretch>
            <a:fillRect/>
          </a:stretch>
        </p:blipFill>
        <p:spPr>
          <a:xfrm>
            <a:off x="1111272" y="914400"/>
            <a:ext cx="7026328" cy="5105400"/>
          </a:xfrm>
          <a:prstGeom prst="rect">
            <a:avLst/>
          </a:prstGeom>
        </p:spPr>
      </p:pic>
    </p:spTree>
    <p:extLst>
      <p:ext uri="{BB962C8B-B14F-4D97-AF65-F5344CB8AC3E}">
        <p14:creationId xmlns:p14="http://schemas.microsoft.com/office/powerpoint/2010/main" val="8447803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990600"/>
            <a:ext cx="8016126" cy="4403734"/>
          </a:xfrm>
          <a:prstGeom prst="rect">
            <a:avLst/>
          </a:prstGeom>
        </p:spPr>
      </p:pic>
      <p:sp>
        <p:nvSpPr>
          <p:cNvPr id="3" name="Rectangle 2"/>
          <p:cNvSpPr/>
          <p:nvPr/>
        </p:nvSpPr>
        <p:spPr>
          <a:xfrm>
            <a:off x="2057400" y="5638800"/>
            <a:ext cx="5303055" cy="369332"/>
          </a:xfrm>
          <a:prstGeom prst="rect">
            <a:avLst/>
          </a:prstGeom>
        </p:spPr>
        <p:txBody>
          <a:bodyPr wrap="none">
            <a:spAutoFit/>
          </a:bodyPr>
          <a:lstStyle/>
          <a:p>
            <a:r>
              <a:rPr lang="ka-GE" b="1" dirty="0">
                <a:solidFill>
                  <a:srgbClr val="002060"/>
                </a:solidFill>
              </a:rPr>
              <a:t>ელექტრონული წერილის გადაგზავნის პროცესი</a:t>
            </a:r>
            <a:endParaRPr lang="en-GB" b="1" dirty="0">
              <a:solidFill>
                <a:srgbClr val="002060"/>
              </a:solidFill>
            </a:endParaRPr>
          </a:p>
        </p:txBody>
      </p:sp>
    </p:spTree>
    <p:extLst>
      <p:ext uri="{BB962C8B-B14F-4D97-AF65-F5344CB8AC3E}">
        <p14:creationId xmlns:p14="http://schemas.microsoft.com/office/powerpoint/2010/main" val="6015892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2FE395-5A2F-4184-A3E0-D2C76FDED9C1}"/>
              </a:ext>
            </a:extLst>
          </p:cNvPr>
          <p:cNvSpPr>
            <a:spLocks noGrp="1"/>
          </p:cNvSpPr>
          <p:nvPr>
            <p:ph idx="1"/>
          </p:nvPr>
        </p:nvSpPr>
        <p:spPr>
          <a:xfrm>
            <a:off x="495300" y="457200"/>
            <a:ext cx="8153400" cy="5562600"/>
          </a:xfrm>
        </p:spPr>
        <p:txBody>
          <a:bodyPr>
            <a:noAutofit/>
          </a:bodyPr>
          <a:lstStyle/>
          <a:p>
            <a:pPr marL="0" indent="0">
              <a:lnSpc>
                <a:spcPct val="150000"/>
              </a:lnSpc>
              <a:spcAft>
                <a:spcPts val="450"/>
              </a:spcAft>
              <a:buNone/>
            </a:pPr>
            <a:r>
              <a:rPr lang="en-US" sz="1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ცნობილი</a:t>
            </a:r>
            <a:r>
              <a:rPr lang="en-US" sz="1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საფოსტო</a:t>
            </a:r>
            <a:r>
              <a:rPr lang="en-US" sz="1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სერვერები</a:t>
            </a:r>
            <a:r>
              <a:rPr lang="en-US" sz="1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Gmail      Yahoo! Mail      Hotmail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Mail.Ru</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marL="0" indent="0">
              <a:lnSpc>
                <a:spcPct val="150000"/>
              </a:lnSpc>
              <a:spcAft>
                <a:spcPts val="450"/>
              </a:spcAft>
              <a:buNone/>
            </a:pPr>
            <a:endPar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spcAft>
                <a:spcPts val="450"/>
              </a:spcAft>
              <a:buNone/>
            </a:pPr>
            <a:r>
              <a:rPr lang="en-US" sz="1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Microsoft Outlook </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(OS X-</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ისთვის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ცალკე</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სხვა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Microsoft Outlook for Mac,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რომელსაც</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ადრე</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ერქვა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Microsoft Entourage)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არის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პერსონალური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ინფორმაციის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მენეჯერი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e-mail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კომუნიკაციის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პროგრამა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Windows Messaging, Microsoft Mail, and Schedule-</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შედიოდა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Office 97-დან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მოყოლებული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დღემდე</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შეიცავს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e-mail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კლიენტს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კალენდარს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ამოცანათა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მენეჯერს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მისამართების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წიგნს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Mac OS-</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ზე</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ვინდოუსმა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Outlook-</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შედარებით</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განხსხვავებული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ვერსია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გამოუშვა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1990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წელს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მასში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შეგვეძლო</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გვესარგებლა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Microsoft Exchange Server-</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ით</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Office 2001-ში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მან</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წარმოადგინა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ალტერნატიული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აპლიკაცია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ოდნავ</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განხსვავებული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ცვლილებებით</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ეწოდა</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Microsoft Entourage. Office 2011-ში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ეს</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ყველაფერი</a:t>
            </a:r>
            <a:r>
              <a:rPr lang="en-US" sz="1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ჩაშენებულია</a:t>
            </a:r>
            <a:endParaRPr lang="en-US" sz="18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p>
        </p:txBody>
      </p:sp>
    </p:spTree>
    <p:extLst>
      <p:ext uri="{BB962C8B-B14F-4D97-AF65-F5344CB8AC3E}">
        <p14:creationId xmlns:p14="http://schemas.microsoft.com/office/powerpoint/2010/main" val="11207530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3650DD-7F29-4ABA-BA2E-CCFA0A452C4C}"/>
              </a:ext>
            </a:extLst>
          </p:cNvPr>
          <p:cNvPicPr>
            <a:picLocks noChangeAspect="1"/>
          </p:cNvPicPr>
          <p:nvPr/>
        </p:nvPicPr>
        <p:blipFill>
          <a:blip r:embed="rId2"/>
          <a:stretch>
            <a:fillRect/>
          </a:stretch>
        </p:blipFill>
        <p:spPr>
          <a:xfrm>
            <a:off x="457200" y="455111"/>
            <a:ext cx="8096362" cy="6363789"/>
          </a:xfrm>
          <a:prstGeom prst="rect">
            <a:avLst/>
          </a:prstGeom>
        </p:spPr>
      </p:pic>
      <p:sp>
        <p:nvSpPr>
          <p:cNvPr id="5" name="Rectangle 4">
            <a:extLst>
              <a:ext uri="{FF2B5EF4-FFF2-40B4-BE49-F238E27FC236}">
                <a16:creationId xmlns:a16="http://schemas.microsoft.com/office/drawing/2014/main" id="{B1C0309E-5047-4249-88AE-34D06FD39072}"/>
              </a:ext>
            </a:extLst>
          </p:cNvPr>
          <p:cNvSpPr/>
          <p:nvPr/>
        </p:nvSpPr>
        <p:spPr>
          <a:xfrm>
            <a:off x="2667000" y="76635"/>
            <a:ext cx="3129959" cy="369332"/>
          </a:xfrm>
          <a:prstGeom prst="rect">
            <a:avLst/>
          </a:prstGeom>
        </p:spPr>
        <p:txBody>
          <a:bodyPr wrap="none">
            <a:spAutoFit/>
          </a:bodyPr>
          <a:lstStyle/>
          <a:p>
            <a:r>
              <a:rPr lang="en-GB" b="1" dirty="0">
                <a:solidFill>
                  <a:srgbClr val="FF0000"/>
                </a:solidFill>
                <a:latin typeface="Sylfaen" panose="010A0502050306030303" pitchFamily="18" charset="0"/>
              </a:rPr>
              <a:t>https://outlook.live.com/owa/</a:t>
            </a:r>
          </a:p>
        </p:txBody>
      </p:sp>
    </p:spTree>
    <p:extLst>
      <p:ext uri="{BB962C8B-B14F-4D97-AF65-F5344CB8AC3E}">
        <p14:creationId xmlns:p14="http://schemas.microsoft.com/office/powerpoint/2010/main" val="2739437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4D9DE-6375-4A7B-A7CF-959BF15FCB37}"/>
              </a:ext>
            </a:extLst>
          </p:cNvPr>
          <p:cNvSpPr/>
          <p:nvPr/>
        </p:nvSpPr>
        <p:spPr>
          <a:xfrm>
            <a:off x="457200" y="305501"/>
            <a:ext cx="8077200" cy="6552499"/>
          </a:xfrm>
          <a:prstGeom prst="rect">
            <a:avLst/>
          </a:prstGeom>
        </p:spPr>
        <p:txBody>
          <a:bodyPr wrap="square">
            <a:spAutoFit/>
          </a:bodyPr>
          <a:lstStyle/>
          <a:p>
            <a:pPr algn="ctr">
              <a:lnSpc>
                <a:spcPct val="150000"/>
              </a:lnSpc>
              <a:spcAft>
                <a:spcPts val="0"/>
              </a:spcAft>
            </a:pPr>
            <a:r>
              <a:rPr lang="ka-GE" b="1" dirty="0">
                <a:solidFill>
                  <a:srgbClr val="00B050"/>
                </a:solidFill>
                <a:ea typeface="Calibri" panose="020F0502020204030204" pitchFamily="34" charset="0"/>
                <a:cs typeface="Sylfaen" panose="010A0502050306030303" pitchFamily="18" charset="0"/>
              </a:rPr>
              <a:t>ყველაფერი კომპიუტერული ვირუსების შესახებ</a:t>
            </a:r>
            <a:endParaRPr lang="en-US" b="1" dirty="0">
              <a:solidFill>
                <a:srgbClr val="00B050"/>
              </a:solidFill>
              <a:ea typeface="Calibri" panose="020F0502020204030204" pitchFamily="34" charset="0"/>
              <a:cs typeface="Sylfaen" panose="010A0502050306030303" pitchFamily="18" charset="0"/>
            </a:endParaRPr>
          </a:p>
          <a:p>
            <a:pPr algn="just">
              <a:lnSpc>
                <a:spcPct val="150000"/>
              </a:lnSpc>
              <a:spcAft>
                <a:spcPts val="0"/>
              </a:spcAft>
            </a:pPr>
            <a:r>
              <a:rPr lang="ka-GE" sz="14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შეერთებული შტატების კონტროლის პალატის მასალებში განხილულია კიბერსაფრთხეების სახეობები. კერძოდ:</a:t>
            </a:r>
          </a:p>
          <a:p>
            <a:pPr marL="342900" indent="-342900" algn="just">
              <a:lnSpc>
                <a:spcPct val="150000"/>
              </a:lnSpc>
              <a:spcAft>
                <a:spcPts val="0"/>
              </a:spcAft>
              <a:buAutoNum type="arabicPeriod"/>
            </a:pPr>
            <a:r>
              <a:rPr lang="ka-GE" sz="14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მონაცემთა მთლიანობა</a:t>
            </a:r>
            <a:r>
              <a:rPr lang="ka-GE"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 კიბერშეტევის დროს შეიძლება გამოყენებული იყოს ჰაკერული მეთოდები, რომლის მიზანია მონაცემთა მთლიანობის განადგურება ან მათი დამახინჯება და ცვლილებების შეტანა;</a:t>
            </a:r>
            <a:endParaRPr lang="en-US"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marL="342900" indent="-342900" algn="just">
              <a:lnSpc>
                <a:spcPct val="150000"/>
              </a:lnSpc>
              <a:spcAft>
                <a:spcPts val="0"/>
              </a:spcAft>
              <a:buAutoNum type="arabicPeriod"/>
            </a:pPr>
            <a:r>
              <a:rPr lang="ka-GE" sz="14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დაშვება</a:t>
            </a:r>
            <a:r>
              <a:rPr lang="ka-GE"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 სისტემაზე განხორციელებული კიბერშეტევის შედეგად სისტემის ლეგიტიმურ მომხმარებებლს ექმნება ისეთი პირობები, რომ მომხმარებელს არ შეუძლია სისტემაში შესვლა ან ასეთი დაშვება არის გართულებული;</a:t>
            </a:r>
            <a:endParaRPr lang="en-US"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marL="342900" indent="-342900" algn="just">
              <a:lnSpc>
                <a:spcPct val="150000"/>
              </a:lnSpc>
              <a:spcAft>
                <a:spcPts val="0"/>
              </a:spcAft>
              <a:buAutoNum type="arabicPeriod"/>
            </a:pPr>
            <a:r>
              <a:rPr lang="ka-GE" sz="14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კონფიდენციალობა</a:t>
            </a:r>
            <a:r>
              <a:rPr lang="ka-GE"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 კიბერშეტევის მიზანი შეიძლება იყოს კონფიდენციალური ინფორმაციის წყაროები და ეს ძირითადად ხორციელდება შემდგომში დანაშაულის ჩადენის მიზნით.</a:t>
            </a:r>
            <a:endParaRPr lang="en-US"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ka-GE" sz="1400" b="1" dirty="0">
                <a:solidFill>
                  <a:srgbClr val="002060"/>
                </a:solidFill>
                <a:ea typeface="Calibri" panose="020F0502020204030204" pitchFamily="34" charset="0"/>
                <a:cs typeface="Times New Roman" panose="02020603050405020304" pitchFamily="18" charset="0"/>
              </a:rPr>
              <a:t>მავნე პროგრამა არის ნებისმიერი პროგრამა, რომელიც განკუთვნილია კომპიუტერის რესურსებზე ან ინფორმაციაზე არასანქციერებული წვდომის მოსაპოვებლად. ნებისმიერი პროგრამა, რომელიც მფლობელის გაცნობიერებული ნებართვის გარეშე ახორციელებს კომპიუტერში ცვლილებას და მოაქვს პირდაპირი ან არაპირდაპირი ზიანი შეიძლება ჩაითვალოს მავნე პროგრამად. მავნე ფუნქციების მქონე პროგრამები შეიძლება დაჯგუფდეს ვირუსებად, ტროას ცხენებად, ჭიებად, რეკლამების გამომტან, გამომძალველ, თაღლითურ და ჯაშუშურ პროგრამებად.</a:t>
            </a:r>
            <a:endParaRPr lang="ka-GE" sz="1400" b="1"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algn="just">
              <a:lnSpc>
                <a:spcPct val="150000"/>
              </a:lnSpc>
              <a:spcAft>
                <a:spcPts val="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81883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4D9DE-6375-4A7B-A7CF-959BF15FCB37}"/>
              </a:ext>
            </a:extLst>
          </p:cNvPr>
          <p:cNvSpPr/>
          <p:nvPr/>
        </p:nvSpPr>
        <p:spPr>
          <a:xfrm>
            <a:off x="914400" y="543595"/>
            <a:ext cx="7315200" cy="4624151"/>
          </a:xfrm>
          <a:prstGeom prst="rect">
            <a:avLst/>
          </a:prstGeom>
        </p:spPr>
        <p:txBody>
          <a:bodyPr wrap="square">
            <a:spAutoFit/>
          </a:bodyPr>
          <a:lstStyle/>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კომპიუტერული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ვირუსი</a:t>
            </a: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 </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წარმოადგენს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კომპიუტერულ</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პროგრამებისგან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იმით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განსხვავდება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შეუძლია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გამრავლდეს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ამებას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მსგავსად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დააზიანოს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ზოგჯერ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აპარატურულიც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კითხვები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(FAQ):</a:t>
            </a:r>
            <a:endParaRPr lang="en-US"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1.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როგორ</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ვრცელდებიან</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dirty="0">
              <a:solidFill>
                <a:srgbClr val="FF0000"/>
              </a:solidFill>
              <a:latin typeface="Sylfaen" panose="010A0502050306030303"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ვრცელდებიან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ინტერნეტით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მაგალითად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ვებსაიტებზე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შესვლისას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მესენჯერების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გამოყენებისას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რაიმე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გადმოწერისას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მიღებისას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აგრეთვე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ინფორმაციის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მატარებელი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მოწყობილობებით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ვინჩესტერი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მობილური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ფლეშ</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დრაივი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ფლოპი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დისკეტა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CD/DVD ...</a:t>
            </a:r>
            <a:endParaRPr lang="en-US" b="1" dirty="0">
              <a:solidFill>
                <a:srgbClr val="002060"/>
              </a:solidFill>
              <a:effectLst/>
              <a:latin typeface="Sylfaen" panose="010A050205030603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98432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A8E626-1FC0-407A-AB82-3E2E2B656961}"/>
              </a:ext>
            </a:extLst>
          </p:cNvPr>
          <p:cNvSpPr/>
          <p:nvPr/>
        </p:nvSpPr>
        <p:spPr>
          <a:xfrm>
            <a:off x="762000" y="533400"/>
            <a:ext cx="7239000" cy="5869620"/>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2.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ტიპის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ძალიან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ბევრი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სახეობის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რომელთა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ჩამოთვლაც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შორს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a:t>
            </a:r>
            <a:r>
              <a:rPr lang="ka-GE" b="1" dirty="0">
                <a:solidFill>
                  <a:srgbClr val="002060"/>
                </a:solidFill>
                <a:latin typeface="Sylfaen" panose="010A0502050306030303" pitchFamily="18" charset="0"/>
                <a:ea typeface="Calibri" panose="020F0502020204030204" pitchFamily="34" charset="0"/>
                <a:cs typeface="Sylfaen" panose="010A0502050306030303" pitchFamily="18" charset="0"/>
              </a:rPr>
              <a:t>გ</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ვიყვანს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შემოვიფარგლოთ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მაგალითებით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ვრცელდებიან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მესენჯერების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საშუალებით</a:t>
            </a:r>
            <a:r>
              <a:rPr lang="ka-GE"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a:t>
            </a:r>
            <a:r>
              <a:rPr lang="ka-GE"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ტროიანული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არსებულ</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ინფორმაციას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ავტორს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უგზავნიან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იყოს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პაროლები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ბანკის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ანგარიშები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ინტიმური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მ</a:t>
            </a:r>
            <a:r>
              <a:rPr lang="ka-GE" b="1" dirty="0">
                <a:solidFill>
                  <a:srgbClr val="002060"/>
                </a:solidFill>
                <a:ea typeface="Calibri" panose="020F0502020204030204" pitchFamily="34" charset="0"/>
                <a:cs typeface="Sylfaen" panose="010A0502050306030303" pitchFamily="18" charset="0"/>
              </a:rPr>
              <a:t>ი</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მოწერა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რამოდენიმე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კატეგორიად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მათგან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ყველაზე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პოპულარულები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ჩვეულებრივი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მუშაობის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მოდიფიკაცია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მრავლდება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თავისით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სჭრიდება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რომელზეც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მიმაგრდება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58922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82D4C8-5B96-496A-BB0B-DC2A2E88CFAE}"/>
              </a:ext>
            </a:extLst>
          </p:cNvPr>
          <p:cNvSpPr/>
          <p:nvPr/>
        </p:nvSpPr>
        <p:spPr>
          <a:xfrm>
            <a:off x="457200" y="797511"/>
            <a:ext cx="8001000" cy="5038623"/>
          </a:xfrm>
          <a:prstGeom prst="rect">
            <a:avLst/>
          </a:prstGeom>
        </p:spPr>
        <p:txBody>
          <a:bodyPr wrap="square">
            <a:spAutoFit/>
          </a:bodyPr>
          <a:lstStyle/>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Worm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ვორმი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ჭიაყელა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ჩვეულე</a:t>
            </a:r>
            <a:r>
              <a:rPr lang="ka-GE" b="1" dirty="0">
                <a:solidFill>
                  <a:srgbClr val="002060"/>
                </a:solidFill>
                <a:latin typeface="Sylfaen" panose="010A0502050306030303" pitchFamily="18" charset="0"/>
                <a:ea typeface="Calibri" panose="020F0502020204030204" pitchFamily="34" charset="0"/>
                <a:cs typeface="Sylfaen" panose="010A0502050306030303" pitchFamily="18" charset="0"/>
              </a:rPr>
              <a:t>ბ</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რივი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ვირუსისაგან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იმით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განსხვავდება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სჭირდება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ჰოსტ</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Times New Roman" panose="02020603050405020304" pitchFamily="18" charset="0"/>
              </a:rPr>
              <a:t>Roorkit</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მალავს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ზიანის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მომტანი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პროცესს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პრივილეგირებული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წვდომა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აქვს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კომპიუტერთან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Trojan Horse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ტროას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ცხენი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ირწმუნება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გააკეთებს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ერთს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სინამდვილეში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აკეთებს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მეორეს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ქმნის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უკანა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კარებს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ჰაკერს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საშუალებას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აძლევს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წვდომა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ჰქონდეს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მსხვერპლის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სისტემასთან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Spyware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შპიონი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დაინსტალირების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შემდეგ</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მალულად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აგროვებს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ინფორმაციას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მომხმარებლის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კომპიუტერიდან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Adware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სარეკლამო</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პაკეტი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არალეგალურ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რეკლამებს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აწარმოებს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49282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82D4C8-5B96-496A-BB0B-DC2A2E88CFAE}"/>
              </a:ext>
            </a:extLst>
          </p:cNvPr>
          <p:cNvSpPr/>
          <p:nvPr/>
        </p:nvSpPr>
        <p:spPr>
          <a:xfrm>
            <a:off x="381000" y="814694"/>
            <a:ext cx="8001000" cy="5228611"/>
          </a:xfrm>
          <a:prstGeom prst="rect">
            <a:avLst/>
          </a:prstGeom>
        </p:spPr>
        <p:txBody>
          <a:bodyPr wrap="square">
            <a:spAutoFit/>
          </a:bodyPr>
          <a:lstStyle/>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Spam (</a:t>
            </a:r>
            <a:r>
              <a:rPr lang="ka-GE"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სპამი) </a:t>
            </a:r>
            <a:r>
              <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წარმოიდგინეთ შემდეგი ფაქტი: მსოფლიოში წამში სამი მილიონი ელექტრონული წერილი იგზავნება და აქედან 91% სპამია. ამ კატეგორიის ზოგიერთი წერილი შეიცავს ვირუსებს და სხვა მავნე პროგრამებს. </a:t>
            </a: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Phishing (</a:t>
            </a:r>
            <a:r>
              <a:rPr lang="ka-GE"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პიშინგი) </a:t>
            </a:r>
            <a:r>
              <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ინტერნეტ თაღლითობის დანაშაულებრივი ფორმა. პიშინგის საშუალებით ხდება ისეთი ინფორმაციის მოპოვება როგორიცაა მომხმარებლის სახელი, პაროლი, საბანკო ბარათის ან საკრედიტო ანგარიშის ნომერი და სხვა კონფიდენციალური ინფორმაცია. </a:t>
            </a:r>
          </a:p>
          <a:p>
            <a:pPr algn="just">
              <a:lnSpc>
                <a:spcPct val="150000"/>
              </a:lnSpc>
              <a:spcAft>
                <a:spcPts val="0"/>
              </a:spcAft>
            </a:pPr>
            <a:r>
              <a:rPr lang="en-US" sz="16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Malicious Botnet (</a:t>
            </a:r>
            <a:r>
              <a:rPr lang="ka-GE" sz="16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მავნე ბოტნეტი) </a:t>
            </a:r>
            <a:r>
              <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კომპიუტერების ჯგუფი, რომელიც იმართება ერთი ან რამდენიმე ადამიანისგან, რომლებიც აწყობენ </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DDoS </a:t>
            </a:r>
            <a:r>
              <a:rPr lang="ka-GE" sz="1600" b="1" dirty="0">
                <a:solidFill>
                  <a:srgbClr val="002060"/>
                </a:solidFill>
                <a:ea typeface="Calibri" panose="020F0502020204030204" pitchFamily="34" charset="0"/>
                <a:cs typeface="Times New Roman" panose="02020603050405020304" pitchFamily="18" charset="0"/>
              </a:rPr>
              <a:t>შეტევებს. </a:t>
            </a:r>
            <a:endPar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ka-GE" sz="1600" b="1" dirty="0">
                <a:solidFill>
                  <a:srgbClr val="C00000"/>
                </a:solidFill>
                <a:latin typeface="Sylfaen" panose="010A0502050306030303" pitchFamily="18" charset="0"/>
                <a:ea typeface="Calibri" panose="020F0502020204030204" pitchFamily="34" charset="0"/>
                <a:cs typeface="Times New Roman" panose="02020603050405020304" pitchFamily="18" charset="0"/>
              </a:rPr>
              <a:t>გამომძალველი პროგრამები </a:t>
            </a:r>
            <a:r>
              <a:rPr lang="ka-GE"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ასეთი პროგრამის არსი იმაში მდებარეობს, რომ კომპიუტერში მოხვედრის შემდეგ ის თანმიმდევრობით მიყვება ყველა ფაილს, შიფრავს მას და დაშიფრვის დასრულების შემდეგ გამოდის შეტყობინება, რომ ინფორმაციის აღსადგენად საჭიროა კონკრეტული თანხა გადარიცხული იყოს მითითიბულ ანგარიშზე .</a:t>
            </a:r>
            <a:endParaRPr lang="en-US" sz="1600" b="1" dirty="0">
              <a:solidFill>
                <a:srgbClr val="002060"/>
              </a:solidFill>
              <a:effectLst/>
              <a:latin typeface="Sylfaen" panose="010A05020503060303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36236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D0C42A-D320-478C-AC90-16AF4F61892B}"/>
              </a:ext>
            </a:extLst>
          </p:cNvPr>
          <p:cNvSpPr/>
          <p:nvPr/>
        </p:nvSpPr>
        <p:spPr>
          <a:xfrm>
            <a:off x="914400" y="762000"/>
            <a:ext cx="7543800" cy="5216813"/>
          </a:xfrm>
          <a:prstGeom prst="rect">
            <a:avLst/>
          </a:prstGeom>
        </p:spPr>
        <p:txBody>
          <a:bodyPr wrap="square">
            <a:spAutoFit/>
          </a:bodyPr>
          <a:lstStyle/>
          <a:p>
            <a:pPr fontAlgn="base">
              <a:lnSpc>
                <a:spcPct val="150000"/>
              </a:lnSpc>
              <a:spcAft>
                <a:spcPts val="0"/>
              </a:spcAft>
            </a:pPr>
            <a:r>
              <a:rPr lang="en-US" sz="2400" b="1" dirty="0">
                <a:solidFill>
                  <a:srgbClr val="FF0000"/>
                </a:solidFill>
                <a:latin typeface="Sylfaen" panose="010A0502050306030303" pitchFamily="18" charset="0"/>
                <a:ea typeface="Times New Roman" panose="02020603050405020304" pitchFamily="18" charset="0"/>
              </a:rPr>
              <a:t>10 </a:t>
            </a:r>
            <a:r>
              <a:rPr lang="en-US" sz="2400" b="1" dirty="0" err="1">
                <a:solidFill>
                  <a:srgbClr val="FF0000"/>
                </a:solidFill>
                <a:latin typeface="Sylfaen" panose="010A0502050306030303" pitchFamily="18" charset="0"/>
                <a:ea typeface="Times New Roman" panose="02020603050405020304" pitchFamily="18" charset="0"/>
                <a:cs typeface="Sylfaen" panose="010A0502050306030303" pitchFamily="18" charset="0"/>
              </a:rPr>
              <a:t>ყველაზე</a:t>
            </a:r>
            <a:r>
              <a:rPr lang="en-US" sz="2400" b="1" dirty="0">
                <a:solidFill>
                  <a:srgbClr val="FF0000"/>
                </a:solidFill>
                <a:latin typeface="Sylfaen" panose="010A0502050306030303" pitchFamily="18" charset="0"/>
                <a:ea typeface="Times New Roman" panose="02020603050405020304" pitchFamily="18" charset="0"/>
              </a:rPr>
              <a:t> </a:t>
            </a:r>
            <a:r>
              <a:rPr lang="en-US" sz="2400" b="1" dirty="0" err="1">
                <a:solidFill>
                  <a:srgbClr val="FF0000"/>
                </a:solidFill>
                <a:latin typeface="Sylfaen" panose="010A0502050306030303" pitchFamily="18" charset="0"/>
                <a:ea typeface="Times New Roman" panose="02020603050405020304" pitchFamily="18" charset="0"/>
                <a:cs typeface="Sylfaen" panose="010A0502050306030303" pitchFamily="18" charset="0"/>
              </a:rPr>
              <a:t>სახიფათო</a:t>
            </a:r>
            <a:r>
              <a:rPr lang="en-US" sz="2400" b="1" dirty="0">
                <a:solidFill>
                  <a:srgbClr val="FF0000"/>
                </a:solidFill>
                <a:latin typeface="Sylfaen" panose="010A0502050306030303" pitchFamily="18" charset="0"/>
                <a:ea typeface="Times New Roman" panose="02020603050405020304" pitchFamily="18" charset="0"/>
              </a:rPr>
              <a:t> </a:t>
            </a:r>
            <a:r>
              <a:rPr lang="en-US" sz="2400" b="1" dirty="0" err="1">
                <a:solidFill>
                  <a:srgbClr val="FF0000"/>
                </a:solidFill>
                <a:latin typeface="Sylfaen" panose="010A0502050306030303" pitchFamily="18" charset="0"/>
                <a:ea typeface="Times New Roman" panose="02020603050405020304" pitchFamily="18" charset="0"/>
                <a:cs typeface="Sylfaen" panose="010A0502050306030303" pitchFamily="18" charset="0"/>
              </a:rPr>
              <a:t>კომპიუტერული</a:t>
            </a:r>
            <a:r>
              <a:rPr lang="en-US" sz="2400" b="1" dirty="0">
                <a:solidFill>
                  <a:srgbClr val="FF0000"/>
                </a:solidFill>
                <a:latin typeface="Sylfaen" panose="010A0502050306030303" pitchFamily="18" charset="0"/>
                <a:ea typeface="Times New Roman" panose="02020603050405020304" pitchFamily="18" charset="0"/>
              </a:rPr>
              <a:t> </a:t>
            </a:r>
            <a:r>
              <a:rPr lang="en-US" sz="2400" b="1" dirty="0" err="1">
                <a:solidFill>
                  <a:srgbClr val="FF0000"/>
                </a:solidFill>
                <a:latin typeface="Sylfaen" panose="010A0502050306030303" pitchFamily="18" charset="0"/>
                <a:ea typeface="Times New Roman" panose="02020603050405020304" pitchFamily="18" charset="0"/>
                <a:cs typeface="Sylfaen" panose="010A0502050306030303" pitchFamily="18" charset="0"/>
              </a:rPr>
              <a:t>ვირუსი</a:t>
            </a:r>
            <a:r>
              <a:rPr lang="en-US" sz="2400"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 </a:t>
            </a: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a:t>
            </a:r>
            <a:r>
              <a:rPr lang="en-US" b="1" u="sng" dirty="0">
                <a:solidFill>
                  <a:srgbClr val="0070C0"/>
                </a:solidFill>
                <a:latin typeface="Sylfaen" panose="010A0502050306030303" pitchFamily="18" charset="0"/>
                <a:ea typeface="Times New Roman" panose="02020603050405020304" pitchFamily="18" charset="0"/>
                <a:cs typeface="Sylfaen" panose="010A0502050306030303" pitchFamily="18" charset="0"/>
                <a:hlinkClick r:id="rId2"/>
              </a:rPr>
              <a:t>http://www.geobazari.com/2012/07/25/computer-viruses/</a:t>
            </a:r>
            <a:r>
              <a:rPr lang="en-US" b="1" dirty="0">
                <a:solidFill>
                  <a:srgbClr val="0070C0"/>
                </a:solidFill>
                <a:latin typeface="Sylfaen" panose="010A0502050306030303" pitchFamily="18" charset="0"/>
                <a:ea typeface="Times New Roman" panose="02020603050405020304" pitchFamily="18" charset="0"/>
                <a:cs typeface="Sylfaen" panose="010A0502050306030303" pitchFamily="18" charset="0"/>
              </a:rPr>
              <a:t> </a:t>
            </a: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 </a:t>
            </a:r>
            <a:endParaRPr lang="en-US" b="1" dirty="0">
              <a:solidFill>
                <a:srgbClr val="FF0000"/>
              </a:solidFill>
              <a:latin typeface="Times New Roman" panose="02020603050405020304" pitchFamily="18" charset="0"/>
              <a:ea typeface="Times New Roman" panose="02020603050405020304"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1.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Storm Worm</a:t>
            </a: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2.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Leap-A/Oompa-A</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3.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Sasser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და</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Netsky</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4.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MyDoom</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5.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SQL Slammer/Sapphire</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6.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Nimda</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7.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Code Red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და</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 Code Red II</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8. </a:t>
            </a:r>
            <a:r>
              <a:rPr lang="en-US" b="1" dirty="0" err="1">
                <a:solidFill>
                  <a:srgbClr val="002060"/>
                </a:solidFill>
                <a:latin typeface="Sylfaen" panose="010A0502050306030303" pitchFamily="18" charset="0"/>
                <a:ea typeface="Times New Roman" panose="02020603050405020304" pitchFamily="18" charset="0"/>
                <a:cs typeface="Sylfaen" panose="010A0502050306030303" pitchFamily="18" charset="0"/>
              </a:rPr>
              <a:t>Klez</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 Virus</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9.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ILOVEYOU</a:t>
            </a:r>
            <a:endParaRPr lang="en-US" b="1" dirty="0">
              <a:solidFill>
                <a:srgbClr val="002060"/>
              </a:solidFill>
              <a:latin typeface="Times New Roman" panose="02020603050405020304" pitchFamily="18" charset="0"/>
              <a:ea typeface="Times New Roman" panose="02020603050405020304" pitchFamily="18" charset="0"/>
              <a:cs typeface="Sylfaen" panose="010A0502050306030303" pitchFamily="18" charset="0"/>
            </a:endParaRPr>
          </a:p>
          <a:p>
            <a:pPr lvl="0" fontAlgn="base">
              <a:lnSpc>
                <a:spcPct val="150000"/>
              </a:lnSpc>
              <a:spcAft>
                <a:spcPts val="0"/>
              </a:spcAft>
              <a:buClr>
                <a:srgbClr val="000000"/>
              </a:buClr>
              <a:buSzPts val="1200"/>
            </a:pPr>
            <a:r>
              <a:rPr lang="en-US" b="1" dirty="0">
                <a:solidFill>
                  <a:srgbClr val="FF0000"/>
                </a:solidFill>
                <a:latin typeface="Sylfaen" panose="010A0502050306030303" pitchFamily="18" charset="0"/>
                <a:ea typeface="Times New Roman" panose="02020603050405020304" pitchFamily="18" charset="0"/>
                <a:cs typeface="Sylfaen" panose="010A0502050306030303" pitchFamily="18" charset="0"/>
              </a:rPr>
              <a:t>10. </a:t>
            </a:r>
            <a:r>
              <a:rPr lang="en-US" b="1" dirty="0">
                <a:solidFill>
                  <a:srgbClr val="002060"/>
                </a:solidFill>
                <a:latin typeface="Sylfaen" panose="010A0502050306030303" pitchFamily="18" charset="0"/>
                <a:ea typeface="Times New Roman" panose="02020603050405020304" pitchFamily="18" charset="0"/>
                <a:cs typeface="Sylfaen" panose="010A0502050306030303" pitchFamily="18" charset="0"/>
              </a:rPr>
              <a:t>Melissa</a:t>
            </a:r>
            <a:endParaRPr lang="en-US" b="1" dirty="0">
              <a:solidFill>
                <a:srgbClr val="002060"/>
              </a:solidFill>
              <a:effectLst/>
              <a:latin typeface="Times New Roman" panose="02020603050405020304" pitchFamily="18" charset="0"/>
              <a:ea typeface="Times New Roman" panose="02020603050405020304" pitchFamily="18" charset="0"/>
              <a:cs typeface="Sylfaen" panose="010A0502050306030303" pitchFamily="18" charset="0"/>
            </a:endParaRPr>
          </a:p>
        </p:txBody>
      </p:sp>
    </p:spTree>
    <p:extLst>
      <p:ext uri="{BB962C8B-B14F-4D97-AF65-F5344CB8AC3E}">
        <p14:creationId xmlns:p14="http://schemas.microsoft.com/office/powerpoint/2010/main" val="17416823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8733F2-5435-44C5-A1CB-7F6254F90BF7}"/>
              </a:ext>
            </a:extLst>
          </p:cNvPr>
          <p:cNvSpPr/>
          <p:nvPr/>
        </p:nvSpPr>
        <p:spPr>
          <a:xfrm>
            <a:off x="609600" y="635928"/>
            <a:ext cx="8153400" cy="5493812"/>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3.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გახდეს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ვირუსის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აკიდების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მიზეზი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1.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დაკრეკილი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ვინდოუსი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2.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დაკრეკილი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3.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პორნო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კონტენტის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შემცველი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საიტების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თვალიერება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4.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ვარეზები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კრეკების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სერიულების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საიტები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5.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განახლებების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გათიშვა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6.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მოძველებული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7.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ბრანდმაუერის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უქონლობა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8.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სხვისი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მოტანილი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ინფორმაციის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შემცველი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მოწყობილობის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მიერთება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9.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ოპერაციული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არასწორი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კონფიგურაცია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10.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ხვრელები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ზოგჯერ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აპარატურულ</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79087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B8CFBD-4975-485D-A24A-63EE34E281E2}"/>
              </a:ext>
            </a:extLst>
          </p:cNvPr>
          <p:cNvSpPr/>
          <p:nvPr/>
        </p:nvSpPr>
        <p:spPr>
          <a:xfrm>
            <a:off x="190500" y="304800"/>
            <a:ext cx="8763000" cy="5966377"/>
          </a:xfrm>
          <a:prstGeom prst="rect">
            <a:avLst/>
          </a:prstGeom>
        </p:spPr>
        <p:txBody>
          <a:bodyPr wrap="square">
            <a:spAutoFit/>
          </a:bodyPr>
          <a:lstStyle/>
          <a:p>
            <a:pPr lvl="0"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4.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როგორ</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გავიგო</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რომ</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მყავს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ჭედავს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ქსელში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ზედმეტი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ტრაფიკი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ახლობლები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გეუბნებიან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უცნაურ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წერილებს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იღებენ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ka-GE" sz="1600" b="1" dirty="0">
                <a:solidFill>
                  <a:srgbClr val="002060"/>
                </a:solidFill>
                <a:ea typeface="Calibri" panose="020F0502020204030204" pitchFamily="34" charset="0"/>
                <a:cs typeface="Sylfaen" panose="010A0502050306030303" pitchFamily="18" charset="0"/>
              </a:rPr>
              <a:t>ე</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იგი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გყავთ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თუმცა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გაგება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ანტივირუსითაც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თქმა</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დაინსტალირებული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გაქვთ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5.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არის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ანტივირუსი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წარმოდგენს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კომპიუტერულ</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პროგრამას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ძირითადი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ფუნქციაა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პოვნა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აღმოჩენა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მოსპობა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6.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როგორ</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პოულობენ</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ანტივირუსები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ძირითადად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2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მეთოდით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ა</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ასკანერებს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არსებულ</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ფაილებს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საკუთარ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ბაზებში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მონაცემების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მიხედვით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ბ</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იყენებს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ინტელექტუალურ</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ევრისტიკულ</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მეთოდს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დროს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ისეთი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აღმოჩენა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რომელთა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სიგნატურები</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მონაცემები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ბაზაში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ჯერ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60328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A9FAA0-1DE0-4E6D-8283-A76E2D1A0659}"/>
              </a:ext>
            </a:extLst>
          </p:cNvPr>
          <p:cNvSpPr/>
          <p:nvPr/>
        </p:nvSpPr>
        <p:spPr>
          <a:xfrm>
            <a:off x="609600" y="1066800"/>
            <a:ext cx="7772400" cy="4207627"/>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7.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ვინ</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აწარმოებს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ანტივირუსებს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რომელია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ყველაზე</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კარგი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ბევრი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კომპანია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საქმიანობას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ეწევა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მაგალითად</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ESET, LLC</a:t>
            </a:r>
            <a:r>
              <a:rPr lang="ka-GE" b="1" dirty="0">
                <a:solidFill>
                  <a:srgbClr val="002060"/>
                </a:solidFill>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hlinkClick r:id="rId2"/>
              </a:rPr>
              <a:t>http://www.eset.com/</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ALWIL Software </a:t>
            </a:r>
            <a:r>
              <a:rPr lang="ka-GE" b="1" dirty="0">
                <a:solidFill>
                  <a:srgbClr val="002060"/>
                </a:solidFill>
                <a:ea typeface="Calibri" panose="020F0502020204030204" pitchFamily="34" charset="0"/>
                <a:cs typeface="Times New Roman" panose="02020603050405020304" pitchFamily="18" charset="0"/>
              </a:rPr>
              <a:t>         </a:t>
            </a:r>
            <a:r>
              <a:rPr lang="en-US" b="1" dirty="0">
                <a:solidFill>
                  <a:srgbClr val="002060"/>
                </a:solidFill>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hlinkClick r:id="rId3"/>
              </a:rPr>
              <a:t>http://www.avast.com/</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Avira</a:t>
            </a:r>
            <a:r>
              <a:rPr lang="ka-GE" b="1" dirty="0">
                <a:solidFill>
                  <a:srgbClr val="002060"/>
                </a:solidFill>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hlinkClick r:id="rId4"/>
              </a:rPr>
              <a:t>http://www.free-av.com/</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Kaspersky Lab</a:t>
            </a:r>
            <a:r>
              <a:rPr lang="ka-GE" b="1" dirty="0">
                <a:solidFill>
                  <a:srgbClr val="002060"/>
                </a:solidFill>
                <a:ea typeface="Calibri" panose="020F0502020204030204" pitchFamily="34" charset="0"/>
                <a:cs typeface="Times New Roman" panose="02020603050405020304" pitchFamily="18" charset="0"/>
              </a:rPr>
              <a:t>                </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hlinkClick r:id="rId5"/>
              </a:rPr>
              <a:t>http://www.kaspersky.com/</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შეეხება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შორის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საუკეთესოს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უკვე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საკითხია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გაითვალისწინოთ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ფაქტი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ვერცერთი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ვერ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დაიცავს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100%-</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21539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B1115D-A697-4E60-BA12-314E26CD08B3}"/>
              </a:ext>
            </a:extLst>
          </p:cNvPr>
          <p:cNvSpPr/>
          <p:nvPr/>
        </p:nvSpPr>
        <p:spPr>
          <a:xfrm>
            <a:off x="685800" y="914400"/>
            <a:ext cx="7772400" cy="3831818"/>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8.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უნდა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ვქნათ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დავირუსდა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ვაყენებთ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აქამდე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გვქონდა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ვასკანერებთ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საშუალებით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ბ</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გამორთეთ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დაელოდეთ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კომპეტენტურ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ახლობელს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როცა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გამორთულია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მოქმედებს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გ</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ეძახით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მოშორების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სპეციალისტს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ფულს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იხდით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დ</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აშორებთ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საკუთარი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ცოდნით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შემთხვევაშიც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მოგიწევთ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სხვადასხვა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უტილიტების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გამოყენება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პარტიშენების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ანალიზი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მაგრამ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ფულის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დახარჯვას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გადარჩებით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94679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95507A-B034-49F3-A51D-A24303E49233}"/>
              </a:ext>
            </a:extLst>
          </p:cNvPr>
          <p:cNvSpPr/>
          <p:nvPr/>
        </p:nvSpPr>
        <p:spPr>
          <a:xfrm>
            <a:off x="457200" y="635928"/>
            <a:ext cx="8153400" cy="5493812"/>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8.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კონკრეტულად</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რისი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გაკეთება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შეუძლია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სარგებელი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აქვთ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ავტორებს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მრავალი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ტიპი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განსხვავებული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როგორც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აგებულებით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ქცევით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შეუძლია</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მოიპაროს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კონფიდენციალური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მონაცემები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ვებსაიტების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მესენჯერების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პაროლები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საკრედიტო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ბართების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კოდები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ბანკის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ანგარიშები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ლიცენზი</a:t>
            </a:r>
            <a:r>
              <a:rPr lang="ka-GE" b="1" dirty="0">
                <a:solidFill>
                  <a:srgbClr val="002060"/>
                </a:solidFill>
                <a:ea typeface="Calibri" panose="020F0502020204030204" pitchFamily="34" charset="0"/>
                <a:cs typeface="Sylfaen" panose="010A0502050306030303" pitchFamily="18" charset="0"/>
              </a:rPr>
              <a:t>ი</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კოდები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ბ</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დაშიფროს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ინფორმაციის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შემცველი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მოწყობილობები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AES-256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უფრო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მაღალი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ალგორითმით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შედეგადაც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მონაცემებს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სამუდამოდ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გამოემშვიდობოთ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თქმა</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ავტორს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გარკვეული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თანხა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გადაურიცხეთ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გ</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წაშალოს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ყველა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ფაილი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აღდგენა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ძალიან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a:t>
            </a:r>
            <a:r>
              <a:rPr lang="ka-GE" b="1" dirty="0">
                <a:solidFill>
                  <a:srgbClr val="002060"/>
                </a:solidFill>
                <a:ea typeface="Calibri" panose="020F0502020204030204" pitchFamily="34" charset="0"/>
                <a:cs typeface="Sylfaen" panose="010A0502050306030303" pitchFamily="18" charset="0"/>
              </a:rPr>
              <a:t>გი</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ჭირდება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36593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E1E171-EBE2-49C4-A7AC-F092AACB0B59}"/>
              </a:ext>
            </a:extLst>
          </p:cNvPr>
          <p:cNvSpPr/>
          <p:nvPr/>
        </p:nvSpPr>
        <p:spPr>
          <a:xfrm>
            <a:off x="152400" y="152400"/>
            <a:ext cx="8686800" cy="6740307"/>
          </a:xfrm>
          <a:prstGeom prst="rect">
            <a:avLst/>
          </a:prstGeom>
        </p:spPr>
        <p:txBody>
          <a:bodyPr wrap="square">
            <a:spAutoFit/>
          </a:bodyPr>
          <a:lstStyle/>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დ</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დაავირუსოს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ფაილები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თავისი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მავნე</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კოდის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ინექციით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დროს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ერთადერთი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გამოსავალი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ძვირფასი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პროგრამები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გქონდეთ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ყველა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მათგანი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წაიშალოს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ე</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გამოიყენოს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როგორც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ბოტი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სამთავრობო</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ორგანიზაციების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სერვერებზე</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შეტევის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მოსაწყობად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დროს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ფიქსირდება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შემტევის</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IP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მისამართი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ზემოთაღნიშნული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ქმედება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საქართველოს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სისხლის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სამართლის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საპროცესო</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კოდექსით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აკრძალულია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შესაბამისად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გვარიანი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თანხა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გექნებათ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გადასახდელი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ვ</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გამოიყენოს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მასობრივი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გზა</a:t>
            </a:r>
            <a:r>
              <a:rPr lang="ka-GE" sz="1600" b="1" dirty="0">
                <a:solidFill>
                  <a:srgbClr val="002060"/>
                </a:solidFill>
                <a:ea typeface="Calibri" panose="020F0502020204030204" pitchFamily="34" charset="0"/>
                <a:cs typeface="Sylfaen" panose="010A0502050306030303" pitchFamily="18" charset="0"/>
              </a:rPr>
              <a:t>ვ</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ნილების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სპამი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დასაგზავნად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ასევე</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არალეგალურია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საერთაშორისო</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კანონებით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დასჯადია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ზ</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დააზიანოს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კერძოდ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ოპერაციული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ზოგჯერ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ხდება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ისეც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ოპერაციულ</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ზედმეტი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დატვირთვის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არასწორი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ბრძანებების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იტვირთება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პროცესორი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სხვა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ნაწილებიც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აპარატურა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მწყობრიდან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გამოდის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თ</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გამოიყენოს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საკუთარი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გასამრავლებლად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აქვე</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შევეხოთ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სარგებელს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ავტორების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მთავარი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მიზანია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კომერციული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მოგება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წერით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იშოვონ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მეტი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თუმცა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ერთადერთი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მიზეზი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შეიძლება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ავტორი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ამას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გაბოროტების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აკეთებს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უბრალოდ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ცნობი</a:t>
            </a:r>
            <a:r>
              <a:rPr lang="ka-GE" sz="1600" b="1" dirty="0">
                <a:solidFill>
                  <a:srgbClr val="002060"/>
                </a:solidFill>
                <a:ea typeface="Calibri" panose="020F0502020204030204" pitchFamily="34" charset="0"/>
                <a:cs typeface="Sylfaen" panose="010A0502050306030303" pitchFamily="18" charset="0"/>
              </a:rPr>
              <a:t>ს</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მოყვარეობა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აწუხებს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74217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FEA36B-AAD1-4712-B172-966CF8BBE29D}"/>
              </a:ext>
            </a:extLst>
          </p:cNvPr>
          <p:cNvSpPr/>
          <p:nvPr/>
        </p:nvSpPr>
        <p:spPr>
          <a:xfrm>
            <a:off x="304800" y="152400"/>
            <a:ext cx="8458200" cy="6324808"/>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10.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რას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მირჩევდით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ვირუსებისგან</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დასაცავად</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შეიძინეთ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ლიცენზირებული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ბ</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დასვამთ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უცხო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ხალხს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საკუთარ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გ</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გახსნით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საეჭვო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წერილებს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რომლებიც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ელფოსტაზე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მოდის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დ</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შეხვალთ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საეჭვო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რეპუტაციის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საიტებზე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ე</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ყველა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ფაილი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რასაც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გადმოიწერთ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დაასკანერეთ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გაქვთ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თქმა</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უნდა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ვ</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დაგეზარებათ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ვინდოუსის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გადაყენება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ზ</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თავის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იმედი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გაქვთ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მიმართეთ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კომპეტენტურ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პირს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დაგენანებათ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ფული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მომსახურებაში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კეთილსინდისერად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სრულდება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ენდობით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ინტერნეტში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ახალი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პროდუქტის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რეკლამას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გადმოწერთ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ნურაფერს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სანამ</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დაეკითხებით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ვინმე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კომპეტენტურს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დაასკანერებთ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ანტივირუსით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გაანახლეთ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ოპერაციული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სისტემა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პროგრამული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უზრუნველყოფა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a:t>
            </a:r>
            <a:endPar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3909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BF89B3-B690-4ECF-AACF-B80FE0EE4876}"/>
              </a:ext>
            </a:extLst>
          </p:cNvPr>
          <p:cNvSpPr/>
          <p:nvPr/>
        </p:nvSpPr>
        <p:spPr>
          <a:xfrm>
            <a:off x="381000" y="533400"/>
            <a:ext cx="8534400" cy="4985980"/>
          </a:xfrm>
          <a:prstGeom prst="rect">
            <a:avLst/>
          </a:prstGeom>
        </p:spPr>
        <p:txBody>
          <a:bodyPr wrap="square">
            <a:spAutoFit/>
          </a:bodyPr>
          <a:lstStyle/>
          <a:p>
            <a:pPr lvl="0" algn="just">
              <a:lnSpc>
                <a:spcPct val="150000"/>
              </a:lnSpc>
              <a:spcAft>
                <a:spcPts val="0"/>
              </a:spcAft>
            </a:pPr>
            <a:r>
              <a:rPr lang="en-US" b="1" dirty="0">
                <a:solidFill>
                  <a:srgbClr val="FF0000"/>
                </a:solidFill>
                <a:latin typeface="Sylfaen" panose="010A0502050306030303" pitchFamily="18" charset="0"/>
                <a:ea typeface="Calibri" panose="020F0502020204030204" pitchFamily="34" charset="0"/>
                <a:cs typeface="Sylfaen" panose="010A0502050306030303" pitchFamily="18" charset="0"/>
              </a:rPr>
              <a:t>11.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როგორ</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დავადგინოთ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პიროვნების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კომპეტენტურობა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როგორ</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დავეხმაროთ</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მას</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გამოძახებისას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მოუყევით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არსებული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სიტუაციის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შესახებ</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ეჭვები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ვარაუდები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რათა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აღმოჩენილი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იქნას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გავრცელების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წყარო</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შეეხება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კომპეტენტურობას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აუცილებლად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დაუსვით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კითხვები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გავრცელების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მოშორების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გზების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შესახებ</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ჰკითხეთ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როგორ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დაიცვათ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მათგან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a:t>
            </a:r>
            <a:r>
              <a:rPr lang="en-US" b="1" dirty="0" err="1">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a:t>
            </a:r>
            <a:r>
              <a:rPr lang="ka-GE" b="1" dirty="0">
                <a:solidFill>
                  <a:srgbClr val="002060"/>
                </a:solidFill>
                <a:ea typeface="Calibri" panose="020F0502020204030204" pitchFamily="34" charset="0"/>
                <a:cs typeface="Sylfaen" panose="010A0502050306030303"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აუცილებლად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დააკვირდით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მოქმედებებს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გადაამოწმეთ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პასუხი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ინტერნეტში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მისი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წასვლის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შემდეგ</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კითხვებზე</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გიპასუხათ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ან</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არასწორად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გიპასუხათ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შემდეგში</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ნუღარ</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მიმართავთ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ნუ</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გადაყრით</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თანხას</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ტყუილად</a:t>
            </a:r>
            <a:r>
              <a:rPr lang="en-US"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400" dirty="0">
                <a:solidFill>
                  <a:srgbClr val="000000"/>
                </a:solidFill>
                <a:latin typeface="Sylfaen" panose="010A0502050306030303"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3147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6BA568-6371-4EB8-A6A3-2E74C71FD2C8}"/>
              </a:ext>
            </a:extLst>
          </p:cNvPr>
          <p:cNvSpPr/>
          <p:nvPr/>
        </p:nvSpPr>
        <p:spPr>
          <a:xfrm>
            <a:off x="304800" y="304800"/>
            <a:ext cx="8534400" cy="6001643"/>
          </a:xfrm>
          <a:prstGeom prst="rect">
            <a:avLst/>
          </a:prstGeom>
        </p:spPr>
        <p:txBody>
          <a:bodyPr wrap="square">
            <a:spAutoFit/>
          </a:bodyPr>
          <a:lstStyle/>
          <a:p>
            <a:pPr lvl="0"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12.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გამიგია</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რომ</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ვინდოუსის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გადაყენების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მერე</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ქრება</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მართალია</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ეს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თუ</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ტყუილი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ტყუილია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რადგან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არსებობს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რომლებიც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ka-GE" sz="1600" b="1" dirty="0">
                <a:solidFill>
                  <a:srgbClr val="002060"/>
                </a:solidFill>
                <a:ea typeface="Calibri" panose="020F0502020204030204" pitchFamily="34" charset="0"/>
                <a:cs typeface="Sylfaen" panose="010A0502050306030303" pitchFamily="18" charset="0"/>
              </a:rPr>
              <a:t>იყენებენ</a:t>
            </a:r>
            <a:r>
              <a:rPr lang="ka-GE" sz="1600" b="1" dirty="0">
                <a:solidFill>
                  <a:srgbClr val="002060"/>
                </a:solidFill>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დამატებით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პარტიშენებს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რომლებიც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გადაყენების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შემდეგადაც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დავირუსებული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რჩება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პარტიშენებზე</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შეხვალთ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ისევ</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დავირუსდებით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ამიტომაც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სანამ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ვინდოუსს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გადააყენებინებთ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ჯერ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ყველა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პარტიშენი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გაწმინდეთ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შეეხება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ვინდოუსის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გადაყენებას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ვირუსებისგან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გაწმენდის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შემდეგ</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აუცილებელია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ტყუილი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ზარმაცი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ინსტალატორების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მოგონილია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რომლებთაც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ეზარებათ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მოძებნა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მხოლოდ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გადაყენებით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კმაყოფილდებიან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spcAft>
                <a:spcPts val="0"/>
              </a:spcAft>
            </a:pPr>
            <a:r>
              <a:rPr lang="en-US" sz="1600" b="1" dirty="0">
                <a:solidFill>
                  <a:srgbClr val="FF0000"/>
                </a:solidFill>
                <a:latin typeface="Sylfaen" panose="010A0502050306030303" pitchFamily="18" charset="0"/>
                <a:ea typeface="Calibri" panose="020F0502020204030204" pitchFamily="34" charset="0"/>
                <a:cs typeface="Sylfaen" panose="010A0502050306030303" pitchFamily="18" charset="0"/>
              </a:rPr>
              <a:t>13.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კომპიუტერი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ჭედავს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ყველაფერი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ნორმალურად</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მუშაობს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გამოდის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მყავს</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FF0000"/>
                </a:solidFill>
                <a:latin typeface="Sylfaen" panose="010A0502050306030303" pitchFamily="18" charset="0"/>
                <a:ea typeface="Calibri" panose="020F0502020204030204" pitchFamily="34" charset="0"/>
                <a:cs typeface="Sylfaen" panose="010A0502050306030303" pitchFamily="18" charset="0"/>
              </a:rPr>
              <a:t>პასუხი</a:t>
            </a:r>
            <a:r>
              <a:rPr lang="en-US" sz="1600" b="1" dirty="0">
                <a:solidFill>
                  <a:srgbClr val="FF000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რათქმაუნდა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ეს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კარგია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მაგრამ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სულაც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ნიშნავს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იმას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გყავთ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სავარუდოდ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თქვენ</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გყავთ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ტროიანული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ტიპის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რომელიც</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მხოლოდ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მონაცემების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ჩაწერა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გაგზავნით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შემოიფარგლება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და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კომპიუტერს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ძირითად</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შემთხვევებში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აზიანებს</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თუმცა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შესაძლებელია</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ვირუსი</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არ</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 </a:t>
            </a:r>
            <a:r>
              <a:rPr lang="en-US" sz="1600" b="1" dirty="0" err="1">
                <a:solidFill>
                  <a:srgbClr val="002060"/>
                </a:solidFill>
                <a:latin typeface="Sylfaen" panose="010A0502050306030303" pitchFamily="18" charset="0"/>
                <a:ea typeface="Calibri" panose="020F0502020204030204" pitchFamily="34" charset="0"/>
                <a:cs typeface="Sylfaen" panose="010A0502050306030303" pitchFamily="18" charset="0"/>
              </a:rPr>
              <a:t>გყავდეთ</a:t>
            </a:r>
            <a:r>
              <a:rPr lang="en-US" sz="1600" b="1" dirty="0">
                <a:solidFill>
                  <a:srgbClr val="002060"/>
                </a:solidFill>
                <a:latin typeface="Sylfaen" panose="010A0502050306030303" pitchFamily="18" charset="0"/>
                <a:ea typeface="Calibri" panose="020F0502020204030204" pitchFamily="34" charset="0"/>
                <a:cs typeface="Times New Roman" panose="02020603050405020304" pitchFamily="18" charset="0"/>
              </a:rPr>
              <a:t>.</a:t>
            </a:r>
            <a:endParaRPr lang="en-US"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01509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6BA568-6371-4EB8-A6A3-2E74C71FD2C8}"/>
              </a:ext>
            </a:extLst>
          </p:cNvPr>
          <p:cNvSpPr/>
          <p:nvPr/>
        </p:nvSpPr>
        <p:spPr>
          <a:xfrm>
            <a:off x="381000" y="4343400"/>
            <a:ext cx="8534400" cy="1904624"/>
          </a:xfrm>
          <a:prstGeom prst="rect">
            <a:avLst/>
          </a:prstGeom>
        </p:spPr>
        <p:txBody>
          <a:bodyPr wrap="square">
            <a:spAutoFit/>
          </a:bodyPr>
          <a:lstStyle/>
          <a:p>
            <a:pPr lvl="0" algn="just">
              <a:lnSpc>
                <a:spcPct val="150000"/>
              </a:lnSpc>
              <a:spcAft>
                <a:spcPts val="0"/>
              </a:spcAft>
            </a:pP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Windows 10-</a:t>
            </a:r>
            <a:r>
              <a:rPr lang="ka-GE" sz="1600" b="1" dirty="0">
                <a:solidFill>
                  <a:srgbClr val="002060"/>
                </a:solidFill>
                <a:ea typeface="Calibri" panose="020F0502020204030204" pitchFamily="34" charset="0"/>
                <a:cs typeface="Sylfaen" panose="010A0502050306030303" pitchFamily="18" charset="0"/>
              </a:rPr>
              <a:t>ის ოპერაციულ სისტემაში ვირუსებისაგან დასაცავად არსებობს ჩაშენებული ანტივირუსი სახელით </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Windows Defender</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ka-GE" sz="1600" b="1" dirty="0">
                <a:solidFill>
                  <a:srgbClr val="002060"/>
                </a:solidFill>
                <a:ea typeface="Calibri" panose="020F0502020204030204" pitchFamily="34" charset="0"/>
                <a:cs typeface="Sylfaen" panose="010A0502050306030303" pitchFamily="18" charset="0"/>
              </a:rPr>
              <a:t>რომლის მოძებნაც შესაძლებელია პარამეტრებში </a:t>
            </a:r>
            <a:r>
              <a:rPr lang="ka-GE" sz="1600" b="1" dirty="0">
                <a:solidFill>
                  <a:srgbClr val="C00000"/>
                </a:solidFill>
                <a:ea typeface="Calibri" panose="020F0502020204030204" pitchFamily="34" charset="0"/>
                <a:cs typeface="Sylfaen" panose="010A0502050306030303" pitchFamily="18" charset="0"/>
              </a:rPr>
              <a:t>(</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Settings)</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ka-GE" sz="1600" b="1" dirty="0">
                <a:solidFill>
                  <a:srgbClr val="002060"/>
                </a:solidFill>
                <a:ea typeface="Calibri" panose="020F0502020204030204" pitchFamily="34" charset="0"/>
                <a:cs typeface="Sylfaen" panose="010A0502050306030303" pitchFamily="18" charset="0"/>
              </a:rPr>
              <a:t>და მერე „განახლებებში და უსაფრთხოებაში“ </a:t>
            </a:r>
            <a:r>
              <a:rPr lang="ka-GE" sz="1600" b="1" dirty="0">
                <a:solidFill>
                  <a:srgbClr val="C00000"/>
                </a:solidFill>
                <a:ea typeface="Calibri" panose="020F0502020204030204" pitchFamily="34" charset="0"/>
                <a:cs typeface="Sylfaen" panose="010A0502050306030303" pitchFamily="18" charset="0"/>
              </a:rPr>
              <a:t>(</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Update &amp; </a:t>
            </a:r>
            <a:r>
              <a:rPr lang="en-US" sz="1600" b="1" dirty="0" err="1">
                <a:solidFill>
                  <a:srgbClr val="C00000"/>
                </a:solidFill>
                <a:latin typeface="Sylfaen" panose="010A0502050306030303" pitchFamily="18" charset="0"/>
                <a:ea typeface="Calibri" panose="020F0502020204030204" pitchFamily="34" charset="0"/>
                <a:cs typeface="Sylfaen" panose="010A0502050306030303" pitchFamily="18" charset="0"/>
              </a:rPr>
              <a:t>Sequrity</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a:t>
            </a:r>
          </a:p>
          <a:p>
            <a:pPr lvl="0" algn="just">
              <a:lnSpc>
                <a:spcPct val="150000"/>
              </a:lnSpc>
              <a:spcAft>
                <a:spcPts val="0"/>
              </a:spcAft>
            </a:pPr>
            <a:r>
              <a:rPr lang="ka-GE" sz="1600" b="1" dirty="0">
                <a:solidFill>
                  <a:srgbClr val="002060"/>
                </a:solidFill>
                <a:ea typeface="Calibri" panose="020F0502020204030204" pitchFamily="34" charset="0"/>
                <a:cs typeface="Sylfaen" panose="010A0502050306030303" pitchFamily="18" charset="0"/>
              </a:rPr>
              <a:t>ანტივირუსის ჩართვა, გამორთვა ხდება </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On/Off </a:t>
            </a:r>
            <a:r>
              <a:rPr lang="ka-GE" sz="1600" b="1" dirty="0">
                <a:solidFill>
                  <a:srgbClr val="002060"/>
                </a:solidFill>
                <a:ea typeface="Calibri" panose="020F0502020204030204" pitchFamily="34" charset="0"/>
                <a:cs typeface="Sylfaen" panose="010A0502050306030303" pitchFamily="18" charset="0"/>
              </a:rPr>
              <a:t>გადამრთველით სექციიდან </a:t>
            </a:r>
            <a:r>
              <a:rPr lang="en-US" sz="1600" b="1" dirty="0">
                <a:solidFill>
                  <a:srgbClr val="002060"/>
                </a:solidFill>
                <a:latin typeface="Sylfaen" panose="010A0502050306030303" pitchFamily="18" charset="0"/>
                <a:ea typeface="Calibri" panose="020F0502020204030204" pitchFamily="34" charset="0"/>
                <a:cs typeface="Sylfaen" panose="010A0502050306030303" pitchFamily="18" charset="0"/>
              </a:rPr>
              <a:t>Real-time protection. </a:t>
            </a:r>
            <a:r>
              <a:rPr lang="ka-GE" sz="1600" b="1" dirty="0">
                <a:solidFill>
                  <a:srgbClr val="002060"/>
                </a:solidFill>
                <a:ea typeface="Calibri" panose="020F0502020204030204" pitchFamily="34" charset="0"/>
                <a:cs typeface="Sylfaen" panose="010A0502050306030303" pitchFamily="18" charset="0"/>
              </a:rPr>
              <a:t>ანტივირუსის ფანჯრის გახსნა ხდება ღილაკით </a:t>
            </a:r>
            <a:r>
              <a:rPr lang="en-US" sz="1600" b="1" dirty="0">
                <a:solidFill>
                  <a:srgbClr val="C00000"/>
                </a:solidFill>
                <a:latin typeface="Sylfaen" panose="010A0502050306030303" pitchFamily="18" charset="0"/>
                <a:ea typeface="Calibri" panose="020F0502020204030204" pitchFamily="34" charset="0"/>
                <a:cs typeface="Sylfaen" panose="010A0502050306030303" pitchFamily="18" charset="0"/>
              </a:rPr>
              <a:t>Open Windows Defender.</a:t>
            </a:r>
          </a:p>
        </p:txBody>
      </p:sp>
      <p:pic>
        <p:nvPicPr>
          <p:cNvPr id="3" name="Picture 2">
            <a:extLst>
              <a:ext uri="{FF2B5EF4-FFF2-40B4-BE49-F238E27FC236}">
                <a16:creationId xmlns:a16="http://schemas.microsoft.com/office/drawing/2014/main" id="{3F2F391E-1EE3-478F-AB11-67192D26118D}"/>
              </a:ext>
            </a:extLst>
          </p:cNvPr>
          <p:cNvPicPr>
            <a:picLocks noChangeAspect="1"/>
          </p:cNvPicPr>
          <p:nvPr/>
        </p:nvPicPr>
        <p:blipFill>
          <a:blip r:embed="rId2"/>
          <a:stretch>
            <a:fillRect/>
          </a:stretch>
        </p:blipFill>
        <p:spPr>
          <a:xfrm>
            <a:off x="878264" y="423469"/>
            <a:ext cx="7387471" cy="3767463"/>
          </a:xfrm>
          <a:prstGeom prst="rect">
            <a:avLst/>
          </a:prstGeom>
        </p:spPr>
      </p:pic>
    </p:spTree>
    <p:extLst>
      <p:ext uri="{BB962C8B-B14F-4D97-AF65-F5344CB8AC3E}">
        <p14:creationId xmlns:p14="http://schemas.microsoft.com/office/powerpoint/2010/main" val="39707674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6BA568-6371-4EB8-A6A3-2E74C71FD2C8}"/>
              </a:ext>
            </a:extLst>
          </p:cNvPr>
          <p:cNvSpPr/>
          <p:nvPr/>
        </p:nvSpPr>
        <p:spPr>
          <a:xfrm>
            <a:off x="304800" y="838200"/>
            <a:ext cx="8534400" cy="4624151"/>
          </a:xfrm>
          <a:prstGeom prst="rect">
            <a:avLst/>
          </a:prstGeom>
        </p:spPr>
        <p:txBody>
          <a:bodyPr wrap="square">
            <a:spAutoFit/>
          </a:bodyPr>
          <a:lstStyle/>
          <a:p>
            <a:pPr lvl="0" algn="just">
              <a:lnSpc>
                <a:spcPct val="150000"/>
              </a:lnSpc>
              <a:spcAft>
                <a:spcPts val="0"/>
              </a:spcAft>
            </a:pPr>
            <a:r>
              <a:rPr lang="ka-GE" b="1" dirty="0">
                <a:solidFill>
                  <a:srgbClr val="002060"/>
                </a:solidFill>
                <a:ea typeface="Calibri" panose="020F0502020204030204" pitchFamily="34" charset="0"/>
                <a:cs typeface="Sylfaen" panose="010A0502050306030303" pitchFamily="18" charset="0"/>
              </a:rPr>
              <a:t>კომპიუტერის სრული დასკანირებისათვის უნდა მოვნიშნოთ ოპცია </a:t>
            </a:r>
            <a:r>
              <a:rPr lang="en-US" b="1" dirty="0">
                <a:solidFill>
                  <a:srgbClr val="C00000"/>
                </a:solidFill>
                <a:latin typeface="Sylfaen" panose="010A0502050306030303" pitchFamily="18" charset="0"/>
                <a:ea typeface="Calibri" panose="020F0502020204030204" pitchFamily="34" charset="0"/>
                <a:cs typeface="Sylfaen" panose="010A0502050306030303" pitchFamily="18" charset="0"/>
              </a:rPr>
              <a:t>Full</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ka-GE" b="1" dirty="0">
                <a:solidFill>
                  <a:srgbClr val="002060"/>
                </a:solidFill>
                <a:ea typeface="Calibri" panose="020F0502020204030204" pitchFamily="34" charset="0"/>
                <a:cs typeface="Sylfaen" panose="010A0502050306030303" pitchFamily="18" charset="0"/>
              </a:rPr>
              <a:t>და ასევე დავაჭიროთ ღილაკს </a:t>
            </a:r>
            <a:r>
              <a:rPr lang="en-US" b="1" dirty="0">
                <a:solidFill>
                  <a:srgbClr val="C00000"/>
                </a:solidFill>
                <a:latin typeface="Sylfaen" panose="010A0502050306030303" pitchFamily="18" charset="0"/>
                <a:ea typeface="Calibri" panose="020F0502020204030204" pitchFamily="34" charset="0"/>
                <a:cs typeface="Sylfaen" panose="010A0502050306030303" pitchFamily="18" charset="0"/>
              </a:rPr>
              <a:t>Scan now. </a:t>
            </a:r>
            <a:r>
              <a:rPr lang="ka-GE" b="1" dirty="0">
                <a:solidFill>
                  <a:srgbClr val="002060"/>
                </a:solidFill>
                <a:ea typeface="Calibri" panose="020F0502020204030204" pitchFamily="34" charset="0"/>
                <a:cs typeface="Sylfaen" panose="010A0502050306030303" pitchFamily="18" charset="0"/>
              </a:rPr>
              <a:t>შემოწმებამ შეიძლება წაიღოს დიდი დრო და საბოლოოდ იქნება გამოტანილი შეტყობინება მოხდა თუ არა ვირუსის აღმოჩენა და მისი ავტომატურად წაშლა.</a:t>
            </a:r>
          </a:p>
          <a:p>
            <a:pPr lvl="0" algn="just">
              <a:lnSpc>
                <a:spcPct val="150000"/>
              </a:lnSpc>
              <a:spcAft>
                <a:spcPts val="0"/>
              </a:spcAft>
            </a:pPr>
            <a:r>
              <a:rPr lang="ka-GE" b="1" dirty="0">
                <a:solidFill>
                  <a:srgbClr val="002060"/>
                </a:solidFill>
                <a:ea typeface="Calibri" panose="020F0502020204030204" pitchFamily="34" charset="0"/>
                <a:cs typeface="Sylfaen" panose="010A0502050306030303" pitchFamily="18" charset="0"/>
              </a:rPr>
              <a:t>იმ შემთხვევაში თუ კომპიუტერის გასუფთავება ვირუსებისაგან ვერ ხერხდება სპეციფიკური მიზეზების გამო, უნდა გამოვიყენოთ ფუნქცია </a:t>
            </a:r>
            <a:r>
              <a:rPr lang="en-US" b="1" dirty="0">
                <a:solidFill>
                  <a:srgbClr val="C00000"/>
                </a:solidFill>
                <a:latin typeface="Sylfaen" panose="010A0502050306030303" pitchFamily="18" charset="0"/>
                <a:ea typeface="Calibri" panose="020F0502020204030204" pitchFamily="34" charset="0"/>
                <a:cs typeface="Sylfaen" panose="010A0502050306030303" pitchFamily="18" charset="0"/>
              </a:rPr>
              <a:t>Scan Offline </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 </a:t>
            </a:r>
            <a:r>
              <a:rPr lang="ka-GE" b="1" dirty="0">
                <a:solidFill>
                  <a:srgbClr val="002060"/>
                </a:solidFill>
                <a:ea typeface="Calibri" panose="020F0502020204030204" pitchFamily="34" charset="0"/>
                <a:cs typeface="Sylfaen" panose="010A0502050306030303" pitchFamily="18" charset="0"/>
              </a:rPr>
              <a:t>მოხდება კომპიუტერის გადატვირთვა და კომპიუტერის შემოწმება ოპერაციული სისტემის გაშვებამდე. ამ შემთხვევაში იზრდება ვირუსის აღმოჩენის ალბათობა.</a:t>
            </a:r>
          </a:p>
          <a:p>
            <a:pPr lvl="0" algn="just">
              <a:lnSpc>
                <a:spcPct val="150000"/>
              </a:lnSpc>
              <a:spcAft>
                <a:spcPts val="0"/>
              </a:spcAft>
            </a:pPr>
            <a:r>
              <a:rPr lang="ka-GE" b="1" dirty="0">
                <a:solidFill>
                  <a:srgbClr val="C00000"/>
                </a:solidFill>
                <a:ea typeface="Calibri" panose="020F0502020204030204" pitchFamily="34" charset="0"/>
                <a:cs typeface="Sylfaen" panose="010A0502050306030303" pitchFamily="18" charset="0"/>
              </a:rPr>
              <a:t>უნდა გავითვალისწინოთ, </a:t>
            </a:r>
            <a:r>
              <a:rPr lang="ka-GE" b="1" dirty="0">
                <a:solidFill>
                  <a:srgbClr val="002060"/>
                </a:solidFill>
                <a:ea typeface="Calibri" panose="020F0502020204030204" pitchFamily="34" charset="0"/>
                <a:cs typeface="Sylfaen" panose="010A0502050306030303" pitchFamily="18" charset="0"/>
              </a:rPr>
              <a:t>რომ </a:t>
            </a:r>
            <a:r>
              <a:rPr lang="en-US" b="1" dirty="0">
                <a:solidFill>
                  <a:srgbClr val="002060"/>
                </a:solidFill>
                <a:latin typeface="Sylfaen" panose="010A0502050306030303" pitchFamily="18" charset="0"/>
                <a:ea typeface="Calibri" panose="020F0502020204030204" pitchFamily="34" charset="0"/>
                <a:cs typeface="Sylfaen" panose="010A0502050306030303" pitchFamily="18" charset="0"/>
              </a:rPr>
              <a:t>Windows Defender </a:t>
            </a:r>
            <a:r>
              <a:rPr lang="ka-GE" b="1" dirty="0">
                <a:solidFill>
                  <a:srgbClr val="002060"/>
                </a:solidFill>
                <a:ea typeface="Calibri" panose="020F0502020204030204" pitchFamily="34" charset="0"/>
                <a:cs typeface="Sylfaen" panose="010A0502050306030303" pitchFamily="18" charset="0"/>
              </a:rPr>
              <a:t>ავტომატურად წყვეტს მუშაობას, თუ კომპიუტერში გაშვებულია სხვა ანტივირუსული პროგრამა.</a:t>
            </a:r>
          </a:p>
        </p:txBody>
      </p:sp>
    </p:spTree>
    <p:extLst>
      <p:ext uri="{BB962C8B-B14F-4D97-AF65-F5344CB8AC3E}">
        <p14:creationId xmlns:p14="http://schemas.microsoft.com/office/powerpoint/2010/main" val="23413099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3402</TotalTime>
  <Words>3403</Words>
  <Application>Microsoft Office PowerPoint</Application>
  <PresentationFormat>On-screen Show (4:3)</PresentationFormat>
  <Paragraphs>230</Paragraphs>
  <Slides>52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BPG Ingiri</vt:lpstr>
      <vt:lpstr>Calibri</vt:lpstr>
      <vt:lpstr>Franklin Gothic Book</vt:lpstr>
      <vt:lpstr>Franklin Gothic Medium</vt:lpstr>
      <vt:lpstr>Sylfaen</vt:lpstr>
      <vt:lpstr>Times New Roman</vt:lpstr>
      <vt:lpstr>Wingdings</vt:lpstr>
      <vt:lpstr>Wingdings 2</vt:lpstr>
      <vt:lpstr>Trek</vt:lpstr>
      <vt:lpstr>თემა 3.   ინტერნეტი. ვირუსები და მათთან  ბრძოლა</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dc:creator>
  <cp:lastModifiedBy>sultaniani.irina</cp:lastModifiedBy>
  <cp:revision>158</cp:revision>
  <dcterms:created xsi:type="dcterms:W3CDTF">2016-10-08T10:10:26Z</dcterms:created>
  <dcterms:modified xsi:type="dcterms:W3CDTF">2024-10-09T03:12:55Z</dcterms:modified>
</cp:coreProperties>
</file>